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302" r:id="rId2"/>
    <p:sldId id="303" r:id="rId3"/>
    <p:sldId id="304" r:id="rId4"/>
    <p:sldId id="305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B7FB03C-1880-A92E-7F42-9AEA76A76C28}" v="6" dt="2025-06-20T12:51:59.60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86" d="100"/>
          <a:sy n="86" d="100"/>
        </p:scale>
        <p:origin x="96" y="8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4.xml"/><Relationship Id="rId10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aula Iverson" userId="S::paula.iverson@parkview.com::69cdf4f8-83e3-4764-bf8d-c09f3f5c683a" providerId="AD" clId="Web-{4B7FB03C-1880-A92E-7F42-9AEA76A76C28}"/>
    <pc:docChg chg="addSld delSld modSld">
      <pc:chgData name="Paula Iverson" userId="S::paula.iverson@parkview.com::69cdf4f8-83e3-4764-bf8d-c09f3f5c683a" providerId="AD" clId="Web-{4B7FB03C-1880-A92E-7F42-9AEA76A76C28}" dt="2025-06-20T12:51:59.600" v="5" actId="20577"/>
      <pc:docMkLst>
        <pc:docMk/>
      </pc:docMkLst>
      <pc:sldChg chg="del">
        <pc:chgData name="Paula Iverson" userId="S::paula.iverson@parkview.com::69cdf4f8-83e3-4764-bf8d-c09f3f5c683a" providerId="AD" clId="Web-{4B7FB03C-1880-A92E-7F42-9AEA76A76C28}" dt="2025-06-20T12:51:53.397" v="4"/>
        <pc:sldMkLst>
          <pc:docMk/>
          <pc:sldMk cId="109857222" sldId="256"/>
        </pc:sldMkLst>
      </pc:sldChg>
      <pc:sldChg chg="modSp add">
        <pc:chgData name="Paula Iverson" userId="S::paula.iverson@parkview.com::69cdf4f8-83e3-4764-bf8d-c09f3f5c683a" providerId="AD" clId="Web-{4B7FB03C-1880-A92E-7F42-9AEA76A76C28}" dt="2025-06-20T12:51:59.600" v="5" actId="20577"/>
        <pc:sldMkLst>
          <pc:docMk/>
          <pc:sldMk cId="1831466887" sldId="302"/>
        </pc:sldMkLst>
        <pc:spChg chg="mod">
          <ac:chgData name="Paula Iverson" userId="S::paula.iverson@parkview.com::69cdf4f8-83e3-4764-bf8d-c09f3f5c683a" providerId="AD" clId="Web-{4B7FB03C-1880-A92E-7F42-9AEA76A76C28}" dt="2025-06-20T12:51:59.600" v="5" actId="20577"/>
          <ac:spMkLst>
            <pc:docMk/>
            <pc:sldMk cId="1831466887" sldId="302"/>
            <ac:spMk id="2" creationId="{5F940743-660D-D889-646E-BB2D02310950}"/>
          </ac:spMkLst>
        </pc:spChg>
      </pc:sldChg>
      <pc:sldChg chg="add">
        <pc:chgData name="Paula Iverson" userId="S::paula.iverson@parkview.com::69cdf4f8-83e3-4764-bf8d-c09f3f5c683a" providerId="AD" clId="Web-{4B7FB03C-1880-A92E-7F42-9AEA76A76C28}" dt="2025-06-20T12:51:45.396" v="1"/>
        <pc:sldMkLst>
          <pc:docMk/>
          <pc:sldMk cId="4248712210" sldId="303"/>
        </pc:sldMkLst>
      </pc:sldChg>
      <pc:sldChg chg="add">
        <pc:chgData name="Paula Iverson" userId="S::paula.iverson@parkview.com::69cdf4f8-83e3-4764-bf8d-c09f3f5c683a" providerId="AD" clId="Web-{4B7FB03C-1880-A92E-7F42-9AEA76A76C28}" dt="2025-06-20T12:51:45.412" v="2"/>
        <pc:sldMkLst>
          <pc:docMk/>
          <pc:sldMk cId="3943546639" sldId="304"/>
        </pc:sldMkLst>
      </pc:sldChg>
      <pc:sldChg chg="add">
        <pc:chgData name="Paula Iverson" userId="S::paula.iverson@parkview.com::69cdf4f8-83e3-4764-bf8d-c09f3f5c683a" providerId="AD" clId="Web-{4B7FB03C-1880-A92E-7F42-9AEA76A76C28}" dt="2025-06-20T12:51:45.412" v="3"/>
        <pc:sldMkLst>
          <pc:docMk/>
          <pc:sldMk cId="485972768" sldId="305"/>
        </pc:sldMkLst>
      </pc:sldChg>
      <pc:sldMasterChg chg="addSldLayout">
        <pc:chgData name="Paula Iverson" userId="S::paula.iverson@parkview.com::69cdf4f8-83e3-4764-bf8d-c09f3f5c683a" providerId="AD" clId="Web-{4B7FB03C-1880-A92E-7F42-9AEA76A76C28}" dt="2025-06-20T12:51:45.381" v="0"/>
        <pc:sldMasterMkLst>
          <pc:docMk/>
          <pc:sldMasterMk cId="2460954070" sldId="2147483660"/>
        </pc:sldMasterMkLst>
        <pc:sldLayoutChg chg="add">
          <pc:chgData name="Paula Iverson" userId="S::paula.iverson@parkview.com::69cdf4f8-83e3-4764-bf8d-c09f3f5c683a" providerId="AD" clId="Web-{4B7FB03C-1880-A92E-7F42-9AEA76A76C28}" dt="2025-06-20T12:51:45.381" v="0"/>
          <pc:sldLayoutMkLst>
            <pc:docMk/>
            <pc:sldMasterMk cId="2460954070" sldId="2147483660"/>
            <pc:sldLayoutMk cId="436935928" sldId="2147483672"/>
          </pc:sldLayoutMkLst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6/20/2025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6/20/2025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6/20/2025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97045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95" y="1885950"/>
            <a:ext cx="3300984" cy="76478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95" y="2768112"/>
            <a:ext cx="3300984" cy="302308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6711" y="1885949"/>
            <a:ext cx="3300984" cy="764783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435" y="2768112"/>
            <a:ext cx="3300984" cy="302308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66572" y="1885950"/>
            <a:ext cx="3300984" cy="76478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66572" y="2768110"/>
            <a:ext cx="3300984" cy="302308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079DC3-C9B5-499E-9140-0DC28B7074E2}" type="datetime1">
              <a:rPr lang="en-US" smtClean="0"/>
              <a:t>6/20/2025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69359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6/20/2025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6/20/2025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6/20/2025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6/20/2025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6/20/2025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6/20/2025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6/20/2025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6/20/2025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6/20/2025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940743-660D-D889-646E-BB2D023109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ln>
                  <a:solidFill>
                    <a:prstClr val="black">
                      <a:lumMod val="75000"/>
                      <a:lumOff val="25000"/>
                      <a:alpha val="10000"/>
                    </a:prstClr>
                  </a:solidFill>
                </a:ln>
                <a:effectLst>
                  <a:outerShdw blurRad="9525" dist="25400" dir="14640000" algn="tl" rotWithShape="0">
                    <a:prstClr val="black">
                      <a:alpha val="30000"/>
                    </a:prstClr>
                  </a:outerShdw>
                </a:effectLst>
              </a:rPr>
              <a:t>A Day in the Life of ADC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3B73182-526B-C952-114E-4DD89400F73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13795" y="1568450"/>
            <a:ext cx="3300984" cy="764782"/>
          </a:xfrm>
        </p:spPr>
        <p:txBody>
          <a:bodyPr/>
          <a:lstStyle/>
          <a:p>
            <a:r>
              <a:rPr lang="en-US" sz="2400" dirty="0">
                <a:ln>
                  <a:solidFill>
                    <a:prstClr val="black">
                      <a:lumMod val="75000"/>
                      <a:lumOff val="25000"/>
                      <a:alpha val="10000"/>
                    </a:prstClr>
                  </a:solidFill>
                </a:ln>
                <a:effectLst>
                  <a:outerShdw blurRad="9525" dist="25400" dir="14640000" algn="tl" rotWithShape="0">
                    <a:prstClr val="black">
                      <a:alpha val="30000"/>
                    </a:prstClr>
                  </a:outerShdw>
                </a:effectLst>
              </a:rPr>
              <a:t>Clinical Support Staff</a:t>
            </a:r>
            <a:r>
              <a:rPr lang="en-US" dirty="0">
                <a:ln>
                  <a:solidFill>
                    <a:prstClr val="black">
                      <a:lumMod val="75000"/>
                      <a:lumOff val="25000"/>
                      <a:alpha val="10000"/>
                    </a:prstClr>
                  </a:solidFill>
                </a:ln>
                <a:effectLst>
                  <a:outerShdw blurRad="9525" dist="25400" dir="14640000" algn="tl" rotWithShape="0">
                    <a:prstClr val="black">
                      <a:alpha val="30000"/>
                    </a:prstClr>
                  </a:outerShdw>
                </a:effectLst>
              </a:rPr>
              <a:t> 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DF87FA9-B902-91A3-4F37-C7B09762FA5D}"/>
              </a:ext>
            </a:extLst>
          </p:cNvPr>
          <p:cNvSpPr>
            <a:spLocks noGrp="1"/>
          </p:cNvSpPr>
          <p:nvPr>
            <p:ph type="body" sz="half" idx="15"/>
          </p:nvPr>
        </p:nvSpPr>
        <p:spPr>
          <a:xfrm>
            <a:off x="913795" y="2662279"/>
            <a:ext cx="3300984" cy="3128921"/>
          </a:xfrm>
        </p:spPr>
        <p:txBody>
          <a:bodyPr>
            <a:normAutofit/>
          </a:bodyPr>
          <a:lstStyle/>
          <a:p>
            <a:r>
              <a:rPr lang="en-US" dirty="0">
                <a:ln>
                  <a:solidFill>
                    <a:prstClr val="black">
                      <a:lumMod val="75000"/>
                      <a:lumOff val="25000"/>
                      <a:alpha val="10000"/>
                    </a:prstClr>
                  </a:solidFill>
                </a:ln>
                <a:effectLst>
                  <a:outerShdw blurRad="9525" dist="25400" dir="14640000" algn="tl" rotWithShape="0">
                    <a:prstClr val="black">
                      <a:alpha val="30000"/>
                    </a:prstClr>
                  </a:outerShdw>
                </a:effectLst>
              </a:rPr>
              <a:t>3 Staff: 1 Clinical Coordinator and 2 MAs</a:t>
            </a:r>
            <a:endParaRPr lang="en-US"/>
          </a:p>
          <a:p>
            <a:r>
              <a:rPr lang="en-US" dirty="0">
                <a:ln>
                  <a:solidFill>
                    <a:prstClr val="black">
                      <a:lumMod val="75000"/>
                      <a:lumOff val="25000"/>
                      <a:alpha val="10000"/>
                    </a:prstClr>
                  </a:solidFill>
                </a:ln>
                <a:effectLst>
                  <a:outerShdw blurRad="9525" dist="25400" dir="14640000" algn="tl" rotWithShape="0">
                    <a:prstClr val="black">
                      <a:alpha val="30000"/>
                    </a:prstClr>
                  </a:outerShdw>
                </a:effectLst>
              </a:rPr>
              <a:t>1-2 MAs per Day</a:t>
            </a:r>
          </a:p>
          <a:p>
            <a:pPr algn="l"/>
            <a:r>
              <a:rPr lang="en-US" dirty="0">
                <a:ln>
                  <a:solidFill>
                    <a:prstClr val="black">
                      <a:lumMod val="75000"/>
                      <a:lumOff val="25000"/>
                      <a:alpha val="10000"/>
                    </a:prstClr>
                  </a:solidFill>
                </a:ln>
                <a:effectLst>
                  <a:outerShdw blurRad="9525" dist="25400" dir="14640000" algn="tl" rotWithShape="0">
                    <a:prstClr val="black">
                      <a:alpha val="30000"/>
                    </a:prstClr>
                  </a:outerShdw>
                </a:effectLst>
              </a:rPr>
              <a:t>Billing </a:t>
            </a:r>
            <a:endParaRPr lang="en-US" dirty="0"/>
          </a:p>
          <a:p>
            <a:pPr algn="l"/>
            <a:r>
              <a:rPr lang="en-US" dirty="0">
                <a:ln>
                  <a:solidFill>
                    <a:prstClr val="black">
                      <a:lumMod val="75000"/>
                      <a:lumOff val="25000"/>
                      <a:alpha val="10000"/>
                    </a:prstClr>
                  </a:solidFill>
                </a:ln>
                <a:effectLst>
                  <a:outerShdw blurRad="9525" dist="25400" dir="14640000" algn="tl" rotWithShape="0">
                    <a:prstClr val="black">
                      <a:alpha val="30000"/>
                    </a:prstClr>
                  </a:outerShdw>
                </a:effectLst>
              </a:rPr>
              <a:t>Phone Calls </a:t>
            </a:r>
          </a:p>
          <a:p>
            <a:pPr algn="l"/>
            <a:r>
              <a:rPr lang="en-US" dirty="0">
                <a:ln>
                  <a:solidFill>
                    <a:prstClr val="black">
                      <a:lumMod val="75000"/>
                      <a:lumOff val="25000"/>
                      <a:alpha val="10000"/>
                    </a:prstClr>
                  </a:solidFill>
                </a:ln>
                <a:effectLst>
                  <a:outerShdw blurRad="9525" dist="25400" dir="14640000" algn="tl" rotWithShape="0">
                    <a:prstClr val="black">
                      <a:alpha val="30000"/>
                    </a:prstClr>
                  </a:outerShdw>
                </a:effectLst>
              </a:rPr>
              <a:t>Scheduling</a:t>
            </a:r>
          </a:p>
          <a:p>
            <a:pPr algn="l"/>
            <a:r>
              <a:rPr lang="en-US" dirty="0">
                <a:ln>
                  <a:solidFill>
                    <a:prstClr val="black">
                      <a:lumMod val="75000"/>
                      <a:lumOff val="25000"/>
                      <a:alpha val="10000"/>
                    </a:prstClr>
                  </a:solidFill>
                </a:ln>
                <a:effectLst>
                  <a:outerShdw blurRad="9525" dist="25400" dir="14640000" algn="tl" rotWithShape="0">
                    <a:prstClr val="black">
                      <a:alpha val="30000"/>
                    </a:prstClr>
                  </a:outerShdw>
                </a:effectLst>
              </a:rPr>
              <a:t>Disconnected Remote monitors</a:t>
            </a:r>
          </a:p>
          <a:p>
            <a:pPr algn="l"/>
            <a:r>
              <a:rPr lang="en-US" dirty="0">
                <a:ln>
                  <a:solidFill>
                    <a:prstClr val="black">
                      <a:lumMod val="75000"/>
                      <a:lumOff val="25000"/>
                      <a:alpha val="10000"/>
                    </a:prstClr>
                  </a:solidFill>
                </a:ln>
                <a:effectLst>
                  <a:outerShdw blurRad="9525" dist="25400" dir="14640000" algn="tl" rotWithShape="0">
                    <a:prstClr val="black">
                      <a:alpha val="30000"/>
                    </a:prstClr>
                  </a:outerShdw>
                </a:effectLst>
              </a:rPr>
              <a:t>Overdue Remote Reports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919BE6F-1111-6719-C335-1A620D90B30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446711" y="1568449"/>
            <a:ext cx="3300984" cy="764783"/>
          </a:xfrm>
        </p:spPr>
        <p:txBody>
          <a:bodyPr/>
          <a:lstStyle/>
          <a:p>
            <a:r>
              <a:rPr lang="en-US" sz="2400" dirty="0">
                <a:ln>
                  <a:solidFill>
                    <a:prstClr val="black">
                      <a:lumMod val="75000"/>
                      <a:lumOff val="25000"/>
                      <a:alpha val="10000"/>
                    </a:prstClr>
                  </a:solidFill>
                </a:ln>
                <a:effectLst>
                  <a:outerShdw blurRad="9525" dist="25400" dir="14640000" algn="tl" rotWithShape="0">
                    <a:prstClr val="black">
                      <a:alpha val="30000"/>
                    </a:prstClr>
                  </a:outerShdw>
                </a:effectLst>
              </a:rPr>
              <a:t>ADC Desk Nurse</a:t>
            </a:r>
            <a:endParaRPr lang="en-US" sz="2400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98B25029-A947-E0CF-30E2-108B0673AFE6}"/>
              </a:ext>
            </a:extLst>
          </p:cNvPr>
          <p:cNvSpPr>
            <a:spLocks noGrp="1"/>
          </p:cNvSpPr>
          <p:nvPr>
            <p:ph type="body" sz="half" idx="16"/>
          </p:nvPr>
        </p:nvSpPr>
        <p:spPr>
          <a:xfrm>
            <a:off x="4441435" y="2662279"/>
            <a:ext cx="3300984" cy="3128921"/>
          </a:xfrm>
        </p:spPr>
        <p:txBody>
          <a:bodyPr/>
          <a:lstStyle/>
          <a:p>
            <a:r>
              <a:rPr lang="en-US">
                <a:ln>
                  <a:solidFill>
                    <a:prstClr val="black">
                      <a:lumMod val="75000"/>
                      <a:lumOff val="25000"/>
                      <a:alpha val="10000"/>
                    </a:prstClr>
                  </a:solidFill>
                </a:ln>
                <a:effectLst>
                  <a:outerShdw blurRad="9525" dist="25400" dir="14640000" algn="tl" rotWithShape="0">
                    <a:prstClr val="black">
                      <a:alpha val="30000"/>
                    </a:prstClr>
                  </a:outerShdw>
                </a:effectLst>
              </a:rPr>
              <a:t>Avg 3 Nurses per Day</a:t>
            </a:r>
          </a:p>
          <a:p>
            <a:pPr algn="l"/>
            <a:r>
              <a:rPr lang="en-US">
                <a:ln>
                  <a:solidFill>
                    <a:prstClr val="black">
                      <a:lumMod val="75000"/>
                      <a:lumOff val="25000"/>
                      <a:alpha val="10000"/>
                    </a:prstClr>
                  </a:solidFill>
                </a:ln>
                <a:effectLst>
                  <a:outerShdw blurRad="9525" dist="25400" dir="14640000" algn="tl" rotWithShape="0">
                    <a:prstClr val="black">
                      <a:alpha val="30000"/>
                    </a:prstClr>
                  </a:outerShdw>
                </a:effectLst>
              </a:rPr>
              <a:t>Review and address alerts on remote monitoring sites</a:t>
            </a:r>
            <a:endParaRPr lang="en-US" dirty="0">
              <a:ln>
                <a:solidFill>
                  <a:prstClr val="black">
                    <a:lumMod val="75000"/>
                    <a:lumOff val="25000"/>
                    <a:alpha val="10000"/>
                  </a:prstClr>
                </a:solidFill>
              </a:ln>
              <a:effectLst>
                <a:outerShdw blurRad="9525" dist="25400" dir="14640000" algn="tl" rotWithShape="0">
                  <a:prstClr val="black">
                    <a:alpha val="30000"/>
                  </a:prstClr>
                </a:outerShdw>
              </a:effectLst>
            </a:endParaRPr>
          </a:p>
          <a:p>
            <a:pPr algn="l"/>
            <a:r>
              <a:rPr lang="en-US" dirty="0">
                <a:ln>
                  <a:solidFill>
                    <a:prstClr val="black">
                      <a:lumMod val="75000"/>
                      <a:lumOff val="25000"/>
                      <a:alpha val="10000"/>
                    </a:prstClr>
                  </a:solidFill>
                </a:ln>
                <a:effectLst>
                  <a:outerShdw blurRad="9525" dist="25400" dir="14640000" algn="tl" rotWithShape="0">
                    <a:prstClr val="black">
                      <a:alpha val="30000"/>
                    </a:prstClr>
                  </a:outerShdw>
                </a:effectLst>
              </a:rPr>
              <a:t>Review and process remote reports: scheduled every 3 months and patient </a:t>
            </a:r>
            <a:r>
              <a:rPr lang="en-US">
                <a:ln>
                  <a:solidFill>
                    <a:prstClr val="black">
                      <a:lumMod val="75000"/>
                      <a:lumOff val="25000"/>
                      <a:alpha val="10000"/>
                    </a:prstClr>
                  </a:solidFill>
                </a:ln>
                <a:effectLst>
                  <a:outerShdw blurRad="9525" dist="25400" dir="14640000" algn="tl" rotWithShape="0">
                    <a:prstClr val="black">
                      <a:alpha val="30000"/>
                    </a:prstClr>
                  </a:outerShdw>
                </a:effectLst>
              </a:rPr>
              <a:t>initiated</a:t>
            </a:r>
            <a:endParaRPr lang="en-US" dirty="0">
              <a:ln>
                <a:solidFill>
                  <a:prstClr val="black">
                    <a:lumMod val="75000"/>
                    <a:lumOff val="25000"/>
                    <a:alpha val="10000"/>
                  </a:prstClr>
                </a:solidFill>
              </a:ln>
              <a:effectLst>
                <a:outerShdw blurRad="9525" dist="25400" dir="14640000" algn="tl" rotWithShape="0">
                  <a:prstClr val="black">
                    <a:alpha val="30000"/>
                  </a:prstClr>
                </a:outerShdw>
              </a:effectLst>
            </a:endParaRPr>
          </a:p>
          <a:p>
            <a:pPr algn="l"/>
            <a:r>
              <a:rPr lang="en-US" dirty="0">
                <a:ln>
                  <a:solidFill>
                    <a:prstClr val="black">
                      <a:lumMod val="75000"/>
                      <a:lumOff val="25000"/>
                      <a:alpha val="10000"/>
                    </a:prstClr>
                  </a:solidFill>
                </a:ln>
                <a:effectLst>
                  <a:outerShdw blurRad="9525" dist="25400" dir="14640000" algn="tl" rotWithShape="0">
                    <a:prstClr val="black">
                      <a:alpha val="30000"/>
                    </a:prstClr>
                  </a:outerShdw>
                </a:effectLst>
              </a:rPr>
              <a:t>Address Patient Call Log, MD Result Notes, Patient MyChart messages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5298DDC4-470B-DB43-E769-87FF9B7E3FB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7966572" y="1568450"/>
            <a:ext cx="3311567" cy="764782"/>
          </a:xfrm>
        </p:spPr>
        <p:txBody>
          <a:bodyPr/>
          <a:lstStyle/>
          <a:p>
            <a:r>
              <a:rPr lang="en-US" sz="2400" dirty="0">
                <a:ln>
                  <a:solidFill>
                    <a:prstClr val="black">
                      <a:lumMod val="75000"/>
                      <a:lumOff val="25000"/>
                      <a:alpha val="10000"/>
                    </a:prstClr>
                  </a:solidFill>
                </a:ln>
                <a:effectLst>
                  <a:outerShdw blurRad="9525" dist="25400" dir="14640000" algn="tl" rotWithShape="0">
                    <a:prstClr val="black">
                      <a:alpha val="30000"/>
                    </a:prstClr>
                  </a:outerShdw>
                </a:effectLst>
              </a:rPr>
              <a:t>ADC Office Nurse</a:t>
            </a:r>
            <a:endParaRPr lang="en-US" sz="2400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795D7E1F-CD04-2F2E-69F0-E90E731CA592}"/>
              </a:ext>
            </a:extLst>
          </p:cNvPr>
          <p:cNvSpPr>
            <a:spLocks noGrp="1"/>
          </p:cNvSpPr>
          <p:nvPr>
            <p:ph type="body" sz="half" idx="17"/>
          </p:nvPr>
        </p:nvSpPr>
        <p:spPr>
          <a:xfrm>
            <a:off x="7966572" y="2662277"/>
            <a:ext cx="3311567" cy="3128922"/>
          </a:xfrm>
        </p:spPr>
        <p:txBody>
          <a:bodyPr/>
          <a:lstStyle/>
          <a:p>
            <a:r>
              <a:rPr lang="en-US" dirty="0">
                <a:ln>
                  <a:solidFill>
                    <a:prstClr val="black">
                      <a:lumMod val="75000"/>
                      <a:lumOff val="25000"/>
                      <a:alpha val="10000"/>
                    </a:prstClr>
                  </a:solidFill>
                </a:ln>
                <a:effectLst>
                  <a:outerShdw blurRad="9525" dist="25400" dir="14640000" algn="tl" rotWithShape="0">
                    <a:prstClr val="black">
                      <a:alpha val="30000"/>
                    </a:prstClr>
                  </a:outerShdw>
                </a:effectLst>
              </a:rPr>
              <a:t>4 Clinic Locations. </a:t>
            </a:r>
            <a:endParaRPr lang="en-US">
              <a:ln>
                <a:solidFill>
                  <a:prstClr val="black">
                    <a:lumMod val="75000"/>
                    <a:lumOff val="25000"/>
                    <a:alpha val="10000"/>
                  </a:prstClr>
                </a:solidFill>
              </a:ln>
              <a:effectLst>
                <a:outerShdw blurRad="9525" dist="25400" dir="14640000" algn="tl" rotWithShape="0">
                  <a:prstClr val="black">
                    <a:alpha val="30000"/>
                  </a:prstClr>
                </a:outerShdw>
              </a:effectLst>
            </a:endParaRPr>
          </a:p>
          <a:p>
            <a:r>
              <a:rPr lang="en-US" dirty="0">
                <a:ln>
                  <a:solidFill>
                    <a:prstClr val="black">
                      <a:lumMod val="75000"/>
                      <a:lumOff val="25000"/>
                      <a:alpha val="10000"/>
                    </a:prstClr>
                  </a:solidFill>
                </a:ln>
                <a:effectLst>
                  <a:outerShdw blurRad="9525" dist="25400" dir="14640000" algn="tl" rotWithShape="0">
                    <a:prstClr val="black">
                      <a:alpha val="30000"/>
                    </a:prstClr>
                  </a:outerShdw>
                </a:effectLst>
              </a:rPr>
              <a:t>2-4 in office schedules open daily</a:t>
            </a:r>
          </a:p>
          <a:p>
            <a:pPr algn="l"/>
            <a:r>
              <a:rPr lang="en-US" dirty="0">
                <a:ln>
                  <a:solidFill>
                    <a:prstClr val="black">
                      <a:lumMod val="75000"/>
                      <a:lumOff val="25000"/>
                      <a:alpha val="10000"/>
                    </a:prstClr>
                  </a:solidFill>
                </a:ln>
                <a:effectLst>
                  <a:outerShdw blurRad="9525" dist="25400" dir="14640000" algn="tl" rotWithShape="0">
                    <a:prstClr val="black">
                      <a:alpha val="30000"/>
                    </a:prstClr>
                  </a:outerShdw>
                </a:effectLst>
              </a:rPr>
              <a:t>One week post implant device and wound checks</a:t>
            </a:r>
          </a:p>
          <a:p>
            <a:pPr algn="l"/>
            <a:r>
              <a:rPr lang="en-US" dirty="0">
                <a:ln>
                  <a:solidFill>
                    <a:prstClr val="black">
                      <a:lumMod val="75000"/>
                      <a:lumOff val="25000"/>
                      <a:alpha val="10000"/>
                    </a:prstClr>
                  </a:solidFill>
                </a:ln>
                <a:effectLst>
                  <a:outerShdw blurRad="9525" dist="25400" dir="14640000" algn="tl" rotWithShape="0">
                    <a:prstClr val="black">
                      <a:alpha val="30000"/>
                    </a:prstClr>
                  </a:outerShdw>
                </a:effectLst>
              </a:rPr>
              <a:t>Annual office checks</a:t>
            </a:r>
          </a:p>
          <a:p>
            <a:pPr algn="l"/>
            <a:r>
              <a:rPr lang="en-US" dirty="0">
                <a:ln>
                  <a:solidFill>
                    <a:prstClr val="black">
                      <a:lumMod val="75000"/>
                      <a:lumOff val="25000"/>
                      <a:alpha val="10000"/>
                    </a:prstClr>
                  </a:solidFill>
                </a:ln>
                <a:effectLst>
                  <a:outerShdw blurRad="9525" dist="25400" dir="14640000" algn="tl" rotWithShape="0">
                    <a:prstClr val="black">
                      <a:alpha val="30000"/>
                    </a:prstClr>
                  </a:outerShdw>
                </a:effectLst>
              </a:rPr>
              <a:t>Incision checks</a:t>
            </a:r>
          </a:p>
          <a:p>
            <a:pPr algn="l"/>
            <a:r>
              <a:rPr lang="en-US" dirty="0">
                <a:ln>
                  <a:solidFill>
                    <a:prstClr val="black">
                      <a:lumMod val="75000"/>
                      <a:lumOff val="25000"/>
                      <a:alpha val="10000"/>
                    </a:prstClr>
                  </a:solidFill>
                </a:ln>
                <a:effectLst>
                  <a:outerShdw blurRad="9525" dist="25400" dir="14640000" algn="tl" rotWithShape="0">
                    <a:prstClr val="black">
                      <a:alpha val="30000"/>
                    </a:prstClr>
                  </a:outerShdw>
                </a:effectLst>
              </a:rPr>
              <a:t>Urgent Problem ICD/Pacer checks</a:t>
            </a:r>
          </a:p>
          <a:p>
            <a:pPr algn="l"/>
            <a:r>
              <a:rPr lang="en-US" dirty="0">
                <a:ln>
                  <a:solidFill>
                    <a:prstClr val="black">
                      <a:lumMod val="75000"/>
                      <a:lumOff val="25000"/>
                      <a:alpha val="10000"/>
                    </a:prstClr>
                  </a:solidFill>
                </a:ln>
                <a:effectLst>
                  <a:outerShdw blurRad="9525" dist="25400" dir="14640000" algn="tl" rotWithShape="0">
                    <a:prstClr val="black">
                      <a:alpha val="30000"/>
                    </a:prstClr>
                  </a:outerShdw>
                </a:effectLst>
              </a:rPr>
              <a:t>8 Week Chronic Threshold testing after implant</a:t>
            </a:r>
          </a:p>
        </p:txBody>
      </p:sp>
    </p:spTree>
    <p:extLst>
      <p:ext uri="{BB962C8B-B14F-4D97-AF65-F5344CB8AC3E}">
        <p14:creationId xmlns:p14="http://schemas.microsoft.com/office/powerpoint/2010/main" val="18314668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E000D4-9017-633D-EE5B-12E0488AC9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95" y="313267"/>
            <a:ext cx="10353762" cy="1236133"/>
          </a:xfrm>
        </p:spPr>
        <p:txBody>
          <a:bodyPr/>
          <a:lstStyle/>
          <a:p>
            <a:r>
              <a:rPr lang="en-US" dirty="0">
                <a:ln>
                  <a:solidFill>
                    <a:prstClr val="black">
                      <a:lumMod val="75000"/>
                      <a:lumOff val="25000"/>
                      <a:alpha val="10000"/>
                    </a:prstClr>
                  </a:solidFill>
                </a:ln>
                <a:effectLst>
                  <a:outerShdw blurRad="9525" dist="25400" dir="14640000" algn="tl" rotWithShape="0">
                    <a:prstClr val="black">
                      <a:alpha val="30000"/>
                    </a:prstClr>
                  </a:outerShdw>
                </a:effectLst>
              </a:rPr>
              <a:t>Clinical Support Staff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1635E8-23EB-B5C2-1AD7-E9386EF155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3795" y="1536701"/>
            <a:ext cx="10353762" cy="4709581"/>
          </a:xfrm>
        </p:spPr>
        <p:txBody>
          <a:bodyPr>
            <a:normAutofit fontScale="92500" lnSpcReduction="10000"/>
          </a:bodyPr>
          <a:lstStyle/>
          <a:p>
            <a:pPr indent="-305435"/>
            <a:r>
              <a:rPr lang="en-US" sz="1400" dirty="0">
                <a:ln>
                  <a:solidFill>
                    <a:prstClr val="black">
                      <a:lumMod val="75000"/>
                      <a:lumOff val="25000"/>
                      <a:alpha val="10000"/>
                    </a:prstClr>
                  </a:solidFill>
                </a:ln>
                <a:effectLst>
                  <a:outerShdw blurRad="9525" dist="25400" dir="14640000" algn="tl" rotWithShape="0">
                    <a:prstClr val="black">
                      <a:alpha val="30000"/>
                    </a:prstClr>
                  </a:outerShdw>
                </a:effectLst>
              </a:rPr>
              <a:t>Billing: </a:t>
            </a:r>
            <a:endParaRPr lang="en-US" sz="1400" dirty="0">
              <a:ln>
                <a:solidFill>
                  <a:prstClr val="black">
                    <a:lumMod val="75000"/>
                    <a:lumOff val="25000"/>
                    <a:alpha val="10000"/>
                  </a:prstClr>
                </a:solidFill>
              </a:ln>
              <a:solidFill>
                <a:srgbClr val="FFFFFF"/>
              </a:solidFill>
              <a:effectLst>
                <a:outerShdw blurRad="9525" dist="25400" dir="14640000" algn="tl" rotWithShape="0">
                  <a:prstClr val="black">
                    <a:alpha val="30000"/>
                  </a:prstClr>
                </a:outerShdw>
              </a:effectLst>
            </a:endParaRPr>
          </a:p>
          <a:p>
            <a:pPr marL="662305" lvl="1" indent="-269875">
              <a:lnSpc>
                <a:spcPct val="110000"/>
              </a:lnSpc>
              <a:buFont typeface="Courier New" charset="2"/>
              <a:buChar char="o"/>
            </a:pPr>
            <a:r>
              <a:rPr lang="en-US" sz="1400" dirty="0">
                <a:ln>
                  <a:solidFill>
                    <a:prstClr val="black">
                      <a:lumMod val="75000"/>
                      <a:lumOff val="25000"/>
                      <a:alpha val="10000"/>
                    </a:prstClr>
                  </a:solidFill>
                </a:ln>
                <a:effectLst>
                  <a:outerShdw blurRad="9525" dist="25400" dir="14640000" algn="tl" rotWithShape="0">
                    <a:prstClr val="black">
                      <a:alpha val="30000"/>
                    </a:prstClr>
                  </a:outerShdw>
                </a:effectLst>
              </a:rPr>
              <a:t>Run list of all remote checks due for billing. Tech complete, place new remote order, update remote recall.</a:t>
            </a:r>
            <a:endParaRPr lang="en-US" sz="1400" dirty="0">
              <a:ln>
                <a:solidFill>
                  <a:prstClr val="black">
                    <a:lumMod val="75000"/>
                    <a:lumOff val="25000"/>
                    <a:alpha val="10000"/>
                  </a:prstClr>
                </a:solidFill>
              </a:ln>
              <a:solidFill>
                <a:srgbClr val="FFFFFF"/>
              </a:solidFill>
              <a:effectLst>
                <a:outerShdw blurRad="9525" dist="25400" dir="14640000" algn="tl" rotWithShape="0">
                  <a:prstClr val="black">
                    <a:alpha val="30000"/>
                  </a:prstClr>
                </a:outerShdw>
              </a:effectLst>
            </a:endParaRPr>
          </a:p>
          <a:p>
            <a:pPr marL="662305" lvl="1" indent="-269875">
              <a:lnSpc>
                <a:spcPct val="110000"/>
              </a:lnSpc>
              <a:buFont typeface="Courier New" charset="2"/>
              <a:buChar char="o"/>
            </a:pPr>
            <a:r>
              <a:rPr lang="en-US" sz="1400" dirty="0">
                <a:ln>
                  <a:solidFill>
                    <a:prstClr val="black">
                      <a:lumMod val="75000"/>
                      <a:lumOff val="25000"/>
                      <a:alpha val="10000"/>
                    </a:prstClr>
                  </a:solidFill>
                </a:ln>
                <a:effectLst>
                  <a:outerShdw blurRad="9525" dist="25400" dir="14640000" algn="tl" rotWithShape="0">
                    <a:prstClr val="black">
                      <a:alpha val="30000"/>
                    </a:prstClr>
                  </a:outerShdw>
                </a:effectLst>
              </a:rPr>
              <a:t>Avg 100 per day</a:t>
            </a:r>
            <a:endParaRPr lang="en-US" sz="1400" dirty="0">
              <a:ln>
                <a:solidFill>
                  <a:prstClr val="black">
                    <a:lumMod val="75000"/>
                    <a:lumOff val="25000"/>
                    <a:alpha val="10000"/>
                  </a:prstClr>
                </a:solidFill>
              </a:ln>
              <a:solidFill>
                <a:srgbClr val="FFFFFF"/>
              </a:solidFill>
              <a:effectLst>
                <a:outerShdw blurRad="9525" dist="25400" dir="14640000" algn="tl" rotWithShape="0">
                  <a:prstClr val="black">
                    <a:alpha val="30000"/>
                  </a:prstClr>
                </a:outerShdw>
              </a:effectLst>
            </a:endParaRPr>
          </a:p>
          <a:p>
            <a:pPr indent="-305435"/>
            <a:r>
              <a:rPr lang="en-US" sz="1400" dirty="0">
                <a:ln>
                  <a:solidFill>
                    <a:prstClr val="black">
                      <a:lumMod val="75000"/>
                      <a:lumOff val="25000"/>
                      <a:alpha val="10000"/>
                    </a:prstClr>
                  </a:solidFill>
                </a:ln>
                <a:effectLst>
                  <a:outerShdw blurRad="9525" dist="25400" dir="14640000" algn="tl" rotWithShape="0">
                    <a:prstClr val="black">
                      <a:alpha val="30000"/>
                    </a:prstClr>
                  </a:outerShdw>
                </a:effectLst>
              </a:rPr>
              <a:t>Phone Calls: </a:t>
            </a:r>
            <a:endParaRPr lang="en-US" sz="1400" dirty="0">
              <a:ln>
                <a:solidFill>
                  <a:prstClr val="black">
                    <a:lumMod val="75000"/>
                    <a:lumOff val="25000"/>
                    <a:alpha val="10000"/>
                  </a:prstClr>
                </a:solidFill>
              </a:ln>
              <a:solidFill>
                <a:srgbClr val="FFFFFF"/>
              </a:solidFill>
              <a:effectLst>
                <a:outerShdw blurRad="9525" dist="25400" dir="14640000" algn="tl" rotWithShape="0">
                  <a:prstClr val="black">
                    <a:alpha val="30000"/>
                  </a:prstClr>
                </a:outerShdw>
              </a:effectLst>
            </a:endParaRPr>
          </a:p>
          <a:p>
            <a:pPr marL="662305" lvl="1" indent="-269875">
              <a:lnSpc>
                <a:spcPct val="110000"/>
              </a:lnSpc>
              <a:buFont typeface="Courier New" charset="2"/>
              <a:buChar char="o"/>
            </a:pPr>
            <a:r>
              <a:rPr lang="en-US" sz="1400" dirty="0">
                <a:ln>
                  <a:solidFill>
                    <a:prstClr val="black">
                      <a:lumMod val="75000"/>
                      <a:lumOff val="25000"/>
                      <a:alpha val="10000"/>
                    </a:prstClr>
                  </a:solidFill>
                </a:ln>
                <a:effectLst>
                  <a:outerShdw blurRad="9525" dist="25400" dir="14640000" algn="tl" rotWithShape="0">
                    <a:prstClr val="black">
                      <a:alpha val="30000"/>
                    </a:prstClr>
                  </a:outerShdw>
                </a:effectLst>
              </a:rPr>
              <a:t>Answer all incoming calls on outside line and back line (in house calls)</a:t>
            </a:r>
            <a:endParaRPr lang="en-US" sz="1400" dirty="0">
              <a:ln>
                <a:solidFill>
                  <a:prstClr val="black">
                    <a:lumMod val="75000"/>
                    <a:lumOff val="25000"/>
                    <a:alpha val="10000"/>
                  </a:prstClr>
                </a:solidFill>
              </a:ln>
              <a:solidFill>
                <a:srgbClr val="FFFFFF"/>
              </a:solidFill>
              <a:effectLst>
                <a:outerShdw blurRad="9525" dist="25400" dir="14640000" algn="tl" rotWithShape="0">
                  <a:prstClr val="black">
                    <a:alpha val="30000"/>
                  </a:prstClr>
                </a:outerShdw>
              </a:effectLst>
            </a:endParaRPr>
          </a:p>
          <a:p>
            <a:pPr marL="662305" lvl="1" indent="-269875">
              <a:buFont typeface="Courier New" charset="2"/>
              <a:buChar char="o"/>
            </a:pPr>
            <a:r>
              <a:rPr lang="en-US" sz="1400" dirty="0">
                <a:ln>
                  <a:solidFill>
                    <a:prstClr val="black">
                      <a:lumMod val="75000"/>
                      <a:lumOff val="25000"/>
                      <a:alpha val="10000"/>
                    </a:prstClr>
                  </a:solidFill>
                </a:ln>
                <a:effectLst>
                  <a:outerShdw blurRad="9525" dist="25400" dir="14640000" algn="tl" rotWithShape="0">
                    <a:prstClr val="black">
                      <a:alpha val="30000"/>
                    </a:prstClr>
                  </a:outerShdw>
                </a:effectLst>
              </a:rPr>
              <a:t>Provide EGD staff with dependency/magnet information when requested</a:t>
            </a:r>
          </a:p>
          <a:p>
            <a:pPr indent="-305435"/>
            <a:r>
              <a:rPr lang="en-US" sz="1400" dirty="0">
                <a:ln>
                  <a:solidFill>
                    <a:prstClr val="black">
                      <a:lumMod val="75000"/>
                      <a:lumOff val="25000"/>
                      <a:alpha val="10000"/>
                    </a:prstClr>
                  </a:solidFill>
                </a:ln>
                <a:effectLst>
                  <a:outerShdw blurRad="9525" dist="25400" dir="14640000" algn="tl" rotWithShape="0">
                    <a:prstClr val="black">
                      <a:alpha val="30000"/>
                    </a:prstClr>
                  </a:outerShdw>
                </a:effectLst>
              </a:rPr>
              <a:t>Scheduling:</a:t>
            </a:r>
            <a:endParaRPr lang="en-US" sz="1400" dirty="0">
              <a:ln>
                <a:solidFill>
                  <a:prstClr val="black">
                    <a:lumMod val="75000"/>
                    <a:lumOff val="25000"/>
                    <a:alpha val="10000"/>
                  </a:prstClr>
                </a:solidFill>
              </a:ln>
              <a:solidFill>
                <a:srgbClr val="FFFFFF"/>
              </a:solidFill>
              <a:effectLst>
                <a:outerShdw blurRad="9525" dist="25400" dir="14640000" algn="tl" rotWithShape="0">
                  <a:prstClr val="black">
                    <a:alpha val="30000"/>
                  </a:prstClr>
                </a:outerShdw>
              </a:effectLst>
            </a:endParaRPr>
          </a:p>
          <a:p>
            <a:pPr marL="662305" lvl="1" indent="-269875">
              <a:lnSpc>
                <a:spcPct val="110000"/>
              </a:lnSpc>
              <a:buFont typeface="Courier New" charset="2"/>
              <a:buChar char="o"/>
            </a:pPr>
            <a:r>
              <a:rPr lang="en-US" sz="1400" dirty="0">
                <a:ln>
                  <a:solidFill>
                    <a:prstClr val="black">
                      <a:lumMod val="75000"/>
                      <a:lumOff val="25000"/>
                      <a:alpha val="10000"/>
                    </a:prstClr>
                  </a:solidFill>
                </a:ln>
                <a:effectLst>
                  <a:outerShdw blurRad="9525" dist="25400" dir="14640000" algn="tl" rotWithShape="0">
                    <a:prstClr val="black">
                      <a:alpha val="30000"/>
                    </a:prstClr>
                  </a:outerShdw>
                </a:effectLst>
              </a:rPr>
              <a:t>Schedule all annual checks and send reminder letters</a:t>
            </a:r>
          </a:p>
          <a:p>
            <a:pPr marL="662305" lvl="1" indent="-269875">
              <a:lnSpc>
                <a:spcPct val="110000"/>
              </a:lnSpc>
              <a:buFont typeface="Courier New" charset="2"/>
              <a:buChar char="o"/>
            </a:pPr>
            <a:r>
              <a:rPr lang="en-US" sz="1400" dirty="0">
                <a:ln>
                  <a:solidFill>
                    <a:prstClr val="black">
                      <a:lumMod val="75000"/>
                      <a:lumOff val="25000"/>
                      <a:alpha val="10000"/>
                    </a:prstClr>
                  </a:solidFill>
                </a:ln>
                <a:effectLst>
                  <a:outerShdw blurRad="9525" dist="25400" dir="14640000" algn="tl" rotWithShape="0">
                    <a:prstClr val="black">
                      <a:alpha val="30000"/>
                    </a:prstClr>
                  </a:outerShdw>
                </a:effectLst>
              </a:rPr>
              <a:t>Schedule all remote checks each billing cycle (quarterly)</a:t>
            </a:r>
          </a:p>
          <a:p>
            <a:pPr marL="285750" indent="-285750"/>
            <a:r>
              <a:rPr lang="en-US" sz="1600" dirty="0">
                <a:ln>
                  <a:solidFill>
                    <a:prstClr val="black">
                      <a:lumMod val="75000"/>
                      <a:lumOff val="25000"/>
                      <a:alpha val="10000"/>
                    </a:prstClr>
                  </a:solidFill>
                </a:ln>
                <a:effectLst>
                  <a:outerShdw blurRad="9525" dist="25400" dir="14640000" algn="tl" rotWithShape="0">
                    <a:prstClr val="black">
                      <a:alpha val="30000"/>
                    </a:prstClr>
                  </a:outerShdw>
                </a:effectLst>
              </a:rPr>
              <a:t>Monitoring status:</a:t>
            </a:r>
          </a:p>
          <a:p>
            <a:pPr marL="662305" lvl="1" indent="-269875">
              <a:lnSpc>
                <a:spcPct val="110000"/>
              </a:lnSpc>
              <a:buFont typeface="Courier New" charset="2"/>
              <a:buChar char="o"/>
            </a:pPr>
            <a:r>
              <a:rPr lang="en-US" sz="1400" dirty="0">
                <a:ln>
                  <a:solidFill>
                    <a:prstClr val="black">
                      <a:lumMod val="75000"/>
                      <a:lumOff val="25000"/>
                      <a:alpha val="10000"/>
                    </a:prstClr>
                  </a:solidFill>
                </a:ln>
                <a:effectLst>
                  <a:outerShdw blurRad="9525" dist="25400" dir="14640000" algn="tl" rotWithShape="0">
                    <a:prstClr val="black">
                      <a:alpha val="30000"/>
                    </a:prstClr>
                  </a:outerShdw>
                </a:effectLst>
              </a:rPr>
              <a:t>Contact patients with monitors disconnected for </a:t>
            </a:r>
            <a:r>
              <a:rPr lang="en-US" sz="1400" u="sng" dirty="0">
                <a:ln>
                  <a:solidFill>
                    <a:prstClr val="black">
                      <a:lumMod val="75000"/>
                      <a:lumOff val="25000"/>
                      <a:alpha val="10000"/>
                    </a:prstClr>
                  </a:solidFill>
                </a:ln>
                <a:effectLst>
                  <a:outerShdw blurRad="9525" dist="25400" dir="14640000" algn="tl" rotWithShape="0">
                    <a:prstClr val="black">
                      <a:alpha val="30000"/>
                    </a:prstClr>
                  </a:outerShdw>
                </a:effectLst>
              </a:rPr>
              <a:t>&gt;</a:t>
            </a:r>
            <a:r>
              <a:rPr lang="en-US" sz="1400" dirty="0">
                <a:ln>
                  <a:solidFill>
                    <a:prstClr val="black">
                      <a:lumMod val="75000"/>
                      <a:lumOff val="25000"/>
                      <a:alpha val="10000"/>
                    </a:prstClr>
                  </a:solidFill>
                </a:ln>
                <a:effectLst>
                  <a:outerShdw blurRad="9525" dist="25400" dir="14640000" algn="tl" rotWithShape="0">
                    <a:prstClr val="black">
                      <a:alpha val="30000"/>
                    </a:prstClr>
                  </a:outerShdw>
                </a:effectLst>
              </a:rPr>
              <a:t> 2 weeks to reestablish connection. </a:t>
            </a:r>
          </a:p>
          <a:p>
            <a:pPr marL="662305" lvl="1" indent="-269875">
              <a:lnSpc>
                <a:spcPct val="110000"/>
              </a:lnSpc>
              <a:buFont typeface="Courier New" charset="2"/>
              <a:buChar char="o"/>
            </a:pPr>
            <a:r>
              <a:rPr lang="en-US" sz="1400" dirty="0">
                <a:ln>
                  <a:solidFill>
                    <a:prstClr val="black">
                      <a:lumMod val="75000"/>
                      <a:lumOff val="25000"/>
                      <a:alpha val="10000"/>
                    </a:prstClr>
                  </a:solidFill>
                </a:ln>
                <a:effectLst>
                  <a:outerShdw blurRad="9525" dist="25400" dir="14640000" algn="tl" rotWithShape="0">
                    <a:prstClr val="black">
                      <a:alpha val="30000"/>
                    </a:prstClr>
                  </a:outerShdw>
                </a:effectLst>
              </a:rPr>
              <a:t>Contact patients who are overdue for the Q3Month scheduled remote report</a:t>
            </a:r>
          </a:p>
          <a:p>
            <a:pPr marL="662305" lvl="1" indent="-269875">
              <a:lnSpc>
                <a:spcPct val="110000"/>
              </a:lnSpc>
              <a:buFont typeface="Courier New" charset="2"/>
              <a:buChar char="o"/>
            </a:pPr>
            <a:r>
              <a:rPr lang="en-US" sz="1400" dirty="0">
                <a:ln>
                  <a:solidFill>
                    <a:prstClr val="black">
                      <a:lumMod val="75000"/>
                      <a:lumOff val="25000"/>
                      <a:alpha val="10000"/>
                    </a:prstClr>
                  </a:solidFill>
                </a:ln>
                <a:effectLst>
                  <a:outerShdw blurRad="9525" dist="25400" dir="14640000" algn="tl" rotWithShape="0">
                    <a:prstClr val="black">
                      <a:alpha val="30000"/>
                    </a:prstClr>
                  </a:outerShdw>
                </a:effectLst>
              </a:rPr>
              <a:t>Assist patients with sending manual transmissions when requested (10 different types of monitors across 4 companies)</a:t>
            </a:r>
          </a:p>
          <a:p>
            <a:pPr marL="285750" indent="-269875"/>
            <a:r>
              <a:rPr lang="en-US" sz="1600" dirty="0">
                <a:ln>
                  <a:solidFill>
                    <a:prstClr val="black">
                      <a:lumMod val="75000"/>
                      <a:lumOff val="25000"/>
                      <a:alpha val="10000"/>
                    </a:prstClr>
                  </a:solidFill>
                </a:ln>
                <a:effectLst>
                  <a:outerShdw blurRad="9525" dist="25400" dir="14640000" algn="tl" rotWithShape="0">
                    <a:prstClr val="black">
                      <a:alpha val="30000"/>
                    </a:prstClr>
                  </a:outerShdw>
                </a:effectLst>
              </a:rPr>
              <a:t>Clinical Support Staff are located in closed office along ADC hallway. They are unable to visualize if nurses are open for a patient to be brought over or if nurse is almost finished with patient. We unfortunately do not have an open </a:t>
            </a:r>
            <a:r>
              <a:rPr lang="en-US" sz="1600">
                <a:ln>
                  <a:solidFill>
                    <a:prstClr val="black">
                      <a:lumMod val="75000"/>
                      <a:lumOff val="25000"/>
                      <a:alpha val="10000"/>
                    </a:prstClr>
                  </a:solidFill>
                </a:ln>
                <a:effectLst>
                  <a:outerShdw blurRad="9525" dist="25400" dir="14640000" algn="tl" rotWithShape="0">
                    <a:prstClr val="black">
                      <a:alpha val="30000"/>
                    </a:prstClr>
                  </a:outerShdw>
                </a:effectLst>
              </a:rPr>
              <a:t>nurse station to check on this.</a:t>
            </a:r>
            <a:endParaRPr lang="en-US" sz="1600" dirty="0">
              <a:ln>
                <a:solidFill>
                  <a:prstClr val="black">
                    <a:lumMod val="75000"/>
                    <a:lumOff val="25000"/>
                    <a:alpha val="10000"/>
                  </a:prstClr>
                </a:solidFill>
              </a:ln>
              <a:effectLst>
                <a:outerShdw blurRad="9525" dist="25400" dir="14640000" algn="tl" rotWithShape="0">
                  <a:prstClr val="black">
                    <a:alpha val="30000"/>
                  </a:prst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2487122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CB9D59-0F76-9257-470E-4ADD6CE12C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n>
                  <a:solidFill>
                    <a:prstClr val="black">
                      <a:lumMod val="75000"/>
                      <a:lumOff val="25000"/>
                      <a:alpha val="10000"/>
                    </a:prstClr>
                  </a:solidFill>
                </a:ln>
                <a:effectLst>
                  <a:outerShdw blurRad="9525" dist="25400" dir="14640000" algn="tl" rotWithShape="0">
                    <a:prstClr val="black">
                      <a:alpha val="30000"/>
                    </a:prstClr>
                  </a:outerShdw>
                </a:effectLst>
              </a:rPr>
              <a:t>ADC Desk Nurse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FFCAFF-F9F0-B1E5-10F2-C66C73828F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3795" y="1711108"/>
            <a:ext cx="10353762" cy="4675077"/>
          </a:xfrm>
        </p:spPr>
        <p:txBody>
          <a:bodyPr>
            <a:normAutofit fontScale="92500" lnSpcReduction="20000"/>
          </a:bodyPr>
          <a:lstStyle/>
          <a:p>
            <a:pPr indent="-305435"/>
            <a:r>
              <a:rPr lang="en-US" dirty="0">
                <a:ln>
                  <a:solidFill>
                    <a:prstClr val="black">
                      <a:lumMod val="75000"/>
                      <a:lumOff val="25000"/>
                      <a:alpha val="10000"/>
                    </a:prstClr>
                  </a:solidFill>
                </a:ln>
                <a:effectLst>
                  <a:outerShdw blurRad="9525" dist="25400" dir="14640000" algn="tl" rotWithShape="0">
                    <a:prstClr val="black">
                      <a:alpha val="30000"/>
                    </a:prstClr>
                  </a:outerShdw>
                </a:effectLst>
              </a:rPr>
              <a:t>8 total nurses that rotate through desk and in office duties</a:t>
            </a:r>
          </a:p>
          <a:p>
            <a:pPr indent="-305435"/>
            <a:r>
              <a:rPr lang="en-US" dirty="0">
                <a:ln>
                  <a:solidFill>
                    <a:prstClr val="black">
                      <a:lumMod val="75000"/>
                      <a:lumOff val="25000"/>
                      <a:alpha val="10000"/>
                    </a:prstClr>
                  </a:solidFill>
                </a:ln>
                <a:effectLst>
                  <a:outerShdw blurRad="9525" dist="25400" dir="14640000" algn="tl" rotWithShape="0">
                    <a:prstClr val="black">
                      <a:alpha val="30000"/>
                    </a:prstClr>
                  </a:outerShdw>
                </a:effectLst>
              </a:rPr>
              <a:t>Typically, 2-4 Desk Nurses scheduled per day</a:t>
            </a:r>
          </a:p>
          <a:p>
            <a:pPr marL="719455" lvl="1" indent="-305435">
              <a:lnSpc>
                <a:spcPct val="110000"/>
              </a:lnSpc>
              <a:buFont typeface="Courier New" charset="2"/>
              <a:buChar char="o"/>
            </a:pPr>
            <a:r>
              <a:rPr lang="en-US" dirty="0">
                <a:ln>
                  <a:solidFill>
                    <a:prstClr val="black">
                      <a:lumMod val="75000"/>
                      <a:lumOff val="25000"/>
                      <a:alpha val="10000"/>
                    </a:prstClr>
                  </a:solidFill>
                </a:ln>
                <a:effectLst>
                  <a:outerShdw blurRad="9525" dist="25400" dir="14640000" algn="tl" rotWithShape="0">
                    <a:prstClr val="black">
                      <a:alpha val="30000"/>
                    </a:prstClr>
                  </a:outerShdw>
                </a:effectLst>
              </a:rPr>
              <a:t>Most nurses work remotely on a desk day</a:t>
            </a:r>
          </a:p>
          <a:p>
            <a:pPr indent="-305435"/>
            <a:r>
              <a:rPr lang="en-US" dirty="0">
                <a:ln>
                  <a:solidFill>
                    <a:prstClr val="black">
                      <a:lumMod val="75000"/>
                      <a:lumOff val="25000"/>
                      <a:alpha val="10000"/>
                    </a:prstClr>
                  </a:solidFill>
                </a:ln>
                <a:effectLst>
                  <a:outerShdw blurRad="9525" dist="25400" dir="14640000" algn="tl" rotWithShape="0">
                    <a:prstClr val="black">
                      <a:alpha val="30000"/>
                    </a:prstClr>
                  </a:outerShdw>
                </a:effectLst>
              </a:rPr>
              <a:t>98% of patients do remote monitoring: 5,575 total patients</a:t>
            </a:r>
          </a:p>
          <a:p>
            <a:pPr marL="719455" lvl="1" indent="-305435">
              <a:lnSpc>
                <a:spcPct val="110000"/>
              </a:lnSpc>
              <a:buFont typeface="Courier New" charset="2"/>
              <a:buChar char="o"/>
            </a:pPr>
            <a:r>
              <a:rPr lang="en-US" dirty="0">
                <a:ln>
                  <a:solidFill>
                    <a:prstClr val="black">
                      <a:lumMod val="75000"/>
                      <a:lumOff val="25000"/>
                      <a:alpha val="10000"/>
                    </a:prstClr>
                  </a:solidFill>
                </a:ln>
                <a:effectLst>
                  <a:outerShdw blurRad="9525" dist="25400" dir="14640000" algn="tl" rotWithShape="0">
                    <a:prstClr val="black">
                      <a:alpha val="30000"/>
                    </a:prstClr>
                  </a:outerShdw>
                </a:effectLst>
              </a:rPr>
              <a:t>Only 94 patients do not use a home monitor</a:t>
            </a:r>
          </a:p>
          <a:p>
            <a:pPr indent="-285750"/>
            <a:r>
              <a:rPr lang="en-US" dirty="0">
                <a:ln>
                  <a:solidFill>
                    <a:prstClr val="black">
                      <a:lumMod val="75000"/>
                      <a:lumOff val="25000"/>
                      <a:alpha val="10000"/>
                    </a:prstClr>
                  </a:solidFill>
                </a:ln>
                <a:effectLst>
                  <a:outerShdw blurRad="9525" dist="25400" dir="14640000" algn="tl" rotWithShape="0">
                    <a:prstClr val="black">
                      <a:alpha val="30000"/>
                    </a:prstClr>
                  </a:outerShdw>
                </a:effectLst>
              </a:rPr>
              <a:t>97.7% Compliance with monitoring</a:t>
            </a:r>
          </a:p>
          <a:p>
            <a:pPr marL="719455" lvl="1" indent="-305435">
              <a:lnSpc>
                <a:spcPct val="110000"/>
              </a:lnSpc>
              <a:buFont typeface="Courier New" charset="2"/>
              <a:buChar char="o"/>
            </a:pPr>
            <a:r>
              <a:rPr lang="en-US" dirty="0">
                <a:ln>
                  <a:solidFill>
                    <a:prstClr val="black">
                      <a:lumMod val="75000"/>
                      <a:lumOff val="25000"/>
                      <a:alpha val="10000"/>
                    </a:prstClr>
                  </a:solidFill>
                </a:ln>
                <a:effectLst>
                  <a:outerShdw blurRad="9525" dist="25400" dir="14640000" algn="tl" rotWithShape="0">
                    <a:prstClr val="black">
                      <a:alpha val="30000"/>
                    </a:prstClr>
                  </a:outerShdw>
                </a:effectLst>
              </a:rPr>
              <a:t>ADC has received Care Awards 3 years in a row for our high compliance rates</a:t>
            </a:r>
          </a:p>
          <a:p>
            <a:pPr indent="-285750"/>
            <a:r>
              <a:rPr lang="en-US" dirty="0">
                <a:ln>
                  <a:solidFill>
                    <a:prstClr val="black">
                      <a:lumMod val="75000"/>
                      <a:lumOff val="25000"/>
                      <a:alpha val="10000"/>
                    </a:prstClr>
                  </a:solidFill>
                </a:ln>
                <a:effectLst>
                  <a:outerShdw blurRad="9525" dist="25400" dir="14640000" algn="tl" rotWithShape="0">
                    <a:prstClr val="black">
                      <a:alpha val="30000"/>
                    </a:prstClr>
                  </a:outerShdw>
                </a:effectLst>
              </a:rPr>
              <a:t>Avg 1,100 transmission per week coming into clinic.</a:t>
            </a:r>
          </a:p>
          <a:p>
            <a:pPr marL="719455" lvl="1" indent="-305435">
              <a:lnSpc>
                <a:spcPct val="110000"/>
              </a:lnSpc>
              <a:buFont typeface="Courier New" charset="2"/>
              <a:buChar char="o"/>
            </a:pPr>
            <a:r>
              <a:rPr lang="en-US" dirty="0">
                <a:ln>
                  <a:solidFill>
                    <a:prstClr val="black">
                      <a:lumMod val="75000"/>
                      <a:lumOff val="25000"/>
                      <a:alpha val="10000"/>
                    </a:prstClr>
                  </a:solidFill>
                </a:ln>
                <a:effectLst>
                  <a:outerShdw blurRad="9525" dist="25400" dir="14640000" algn="tl" rotWithShape="0">
                    <a:prstClr val="black">
                      <a:alpha val="30000"/>
                    </a:prstClr>
                  </a:outerShdw>
                </a:effectLst>
              </a:rPr>
              <a:t>This includes Alerts, Scheduled, and Patient Initiated</a:t>
            </a:r>
          </a:p>
          <a:p>
            <a:pPr indent="-285750"/>
            <a:r>
              <a:rPr lang="en-US" dirty="0">
                <a:ln>
                  <a:solidFill>
                    <a:prstClr val="black">
                      <a:lumMod val="75000"/>
                      <a:lumOff val="25000"/>
                      <a:alpha val="10000"/>
                    </a:prstClr>
                  </a:solidFill>
                </a:ln>
                <a:effectLst>
                  <a:outerShdw blurRad="9525" dist="25400" dir="14640000" algn="tl" rotWithShape="0">
                    <a:prstClr val="black">
                      <a:alpha val="30000"/>
                    </a:prstClr>
                  </a:outerShdw>
                </a:effectLst>
              </a:rPr>
              <a:t>Pacer/ICD remote reports can be 20-100 pages (usual 30-50). Recent ILR report was 308 pages long.</a:t>
            </a:r>
          </a:p>
          <a:p>
            <a:pPr marL="719455" lvl="1" indent="-305435">
              <a:lnSpc>
                <a:spcPct val="110000"/>
              </a:lnSpc>
              <a:buFont typeface="Courier New" charset="2"/>
              <a:buChar char="o"/>
            </a:pPr>
            <a:endParaRPr lang="en-US" dirty="0">
              <a:ln>
                <a:solidFill>
                  <a:prstClr val="black">
                    <a:lumMod val="75000"/>
                    <a:lumOff val="25000"/>
                    <a:alpha val="10000"/>
                  </a:prstClr>
                </a:solidFill>
              </a:ln>
              <a:effectLst>
                <a:outerShdw blurRad="9525" dist="25400" dir="14640000" algn="tl" rotWithShape="0">
                  <a:prstClr val="black">
                    <a:alpha val="30000"/>
                  </a:prst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9435466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D770CB-A3EF-724D-ADDA-424EC114CA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n>
                  <a:solidFill>
                    <a:prstClr val="black">
                      <a:lumMod val="75000"/>
                      <a:lumOff val="25000"/>
                      <a:alpha val="10000"/>
                    </a:prstClr>
                  </a:solidFill>
                </a:ln>
                <a:effectLst>
                  <a:outerShdw blurRad="9525" dist="25400" dir="14640000" algn="tl" rotWithShape="0">
                    <a:prstClr val="black">
                      <a:alpha val="30000"/>
                    </a:prstClr>
                  </a:outerShdw>
                </a:effectLst>
              </a:rPr>
              <a:t>ADC Office Nurse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D1C16B-A589-A547-C296-9DA3CB4893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indent="-305435"/>
            <a:r>
              <a:rPr lang="en-US" dirty="0">
                <a:ln>
                  <a:solidFill>
                    <a:prstClr val="black">
                      <a:lumMod val="75000"/>
                      <a:lumOff val="25000"/>
                      <a:alpha val="10000"/>
                    </a:prstClr>
                  </a:solidFill>
                </a:ln>
                <a:effectLst>
                  <a:outerShdw blurRad="9525" dist="25400" dir="14640000" algn="tl" rotWithShape="0">
                    <a:prstClr val="black">
                      <a:alpha val="30000"/>
                    </a:prstClr>
                  </a:outerShdw>
                </a:effectLst>
              </a:rPr>
              <a:t>Currently 4 clinic sites:</a:t>
            </a:r>
            <a:endParaRPr lang="en-US" dirty="0"/>
          </a:p>
          <a:p>
            <a:pPr marL="719455" lvl="1" indent="-305435">
              <a:lnSpc>
                <a:spcPct val="110000"/>
              </a:lnSpc>
              <a:buFont typeface="Courier New" charset="2"/>
              <a:buChar char="o"/>
            </a:pPr>
            <a:r>
              <a:rPr lang="en-US" dirty="0">
                <a:ln>
                  <a:solidFill>
                    <a:prstClr val="black">
                      <a:lumMod val="75000"/>
                      <a:lumOff val="25000"/>
                      <a:alpha val="10000"/>
                    </a:prstClr>
                  </a:solidFill>
                </a:ln>
                <a:effectLst>
                  <a:outerShdw blurRad="9525" dist="25400" dir="14640000" algn="tl" rotWithShape="0">
                    <a:prstClr val="black">
                      <a:alpha val="30000"/>
                    </a:prstClr>
                  </a:outerShdw>
                </a:effectLst>
              </a:rPr>
              <a:t>PHI Mon-Friday: 1-3 rooms with schedules</a:t>
            </a:r>
          </a:p>
          <a:p>
            <a:pPr marL="719455" lvl="1" indent="-305435">
              <a:lnSpc>
                <a:spcPct val="110000"/>
              </a:lnSpc>
              <a:buFont typeface="Courier New" charset="2"/>
              <a:buChar char="o"/>
            </a:pPr>
            <a:r>
              <a:rPr lang="en-US" dirty="0">
                <a:ln>
                  <a:solidFill>
                    <a:prstClr val="black">
                      <a:lumMod val="75000"/>
                      <a:lumOff val="25000"/>
                      <a:alpha val="10000"/>
                    </a:prstClr>
                  </a:solidFill>
                </a:ln>
                <a:effectLst>
                  <a:outerShdw blurRad="9525" dist="25400" dir="14640000" algn="tl" rotWithShape="0">
                    <a:prstClr val="black">
                      <a:alpha val="30000"/>
                    </a:prstClr>
                  </a:outerShdw>
                </a:effectLst>
              </a:rPr>
              <a:t>SWS Tues and Thurs: 1 room</a:t>
            </a:r>
          </a:p>
          <a:p>
            <a:pPr marL="719455" lvl="1" indent="-305435">
              <a:lnSpc>
                <a:spcPct val="110000"/>
              </a:lnSpc>
              <a:buFont typeface="Courier New" charset="2"/>
              <a:buChar char="o"/>
            </a:pPr>
            <a:r>
              <a:rPr lang="en-US" dirty="0">
                <a:ln>
                  <a:solidFill>
                    <a:prstClr val="black">
                      <a:lumMod val="75000"/>
                      <a:lumOff val="25000"/>
                      <a:alpha val="10000"/>
                    </a:prstClr>
                  </a:solidFill>
                </a:ln>
                <a:effectLst>
                  <a:outerShdw blurRad="9525" dist="25400" dir="14640000" algn="tl" rotWithShape="0">
                    <a:prstClr val="black">
                      <a:alpha val="30000"/>
                    </a:prstClr>
                  </a:outerShdw>
                </a:effectLst>
              </a:rPr>
              <a:t>Hicksville: Wed when MD available at site</a:t>
            </a:r>
          </a:p>
          <a:p>
            <a:pPr marL="719455" lvl="1" indent="-305435">
              <a:lnSpc>
                <a:spcPct val="110000"/>
              </a:lnSpc>
              <a:buFont typeface="Courier New" charset="2"/>
              <a:buChar char="o"/>
            </a:pPr>
            <a:r>
              <a:rPr lang="en-US" dirty="0">
                <a:ln>
                  <a:solidFill>
                    <a:prstClr val="black">
                      <a:lumMod val="75000"/>
                      <a:lumOff val="25000"/>
                      <a:alpha val="10000"/>
                    </a:prstClr>
                  </a:solidFill>
                </a:ln>
                <a:effectLst>
                  <a:outerShdw blurRad="9525" dist="25400" dir="14640000" algn="tl" rotWithShape="0">
                    <a:prstClr val="black">
                      <a:alpha val="30000"/>
                    </a:prstClr>
                  </a:outerShdw>
                </a:effectLst>
              </a:rPr>
              <a:t>Bryan Thurs: 1 room</a:t>
            </a:r>
          </a:p>
          <a:p>
            <a:pPr indent="-285750"/>
            <a:r>
              <a:rPr lang="en-US" dirty="0">
                <a:ln>
                  <a:solidFill>
                    <a:prstClr val="black">
                      <a:lumMod val="75000"/>
                      <a:lumOff val="25000"/>
                      <a:alpha val="10000"/>
                    </a:prstClr>
                  </a:solidFill>
                </a:ln>
                <a:effectLst>
                  <a:outerShdw blurRad="9525" dist="25400" dir="14640000" algn="tl" rotWithShape="0">
                    <a:prstClr val="black">
                      <a:alpha val="30000"/>
                    </a:prstClr>
                  </a:outerShdw>
                </a:effectLst>
              </a:rPr>
              <a:t>Appointments are 30 to 60 minutes depending on appointment type</a:t>
            </a:r>
          </a:p>
          <a:p>
            <a:pPr indent="-285750"/>
            <a:r>
              <a:rPr lang="en-US" dirty="0">
                <a:ln>
                  <a:solidFill>
                    <a:prstClr val="black">
                      <a:lumMod val="75000"/>
                      <a:lumOff val="25000"/>
                      <a:alpha val="10000"/>
                    </a:prstClr>
                  </a:solidFill>
                </a:ln>
                <a:effectLst>
                  <a:outerShdw blurRad="9525" dist="25400" dir="14640000" algn="tl" rotWithShape="0">
                    <a:prstClr val="black">
                      <a:alpha val="30000"/>
                    </a:prstClr>
                  </a:outerShdw>
                </a:effectLst>
              </a:rPr>
              <a:t>Avg 100 in office device check appointments per week</a:t>
            </a:r>
          </a:p>
        </p:txBody>
      </p:sp>
    </p:spTree>
    <p:extLst>
      <p:ext uri="{BB962C8B-B14F-4D97-AF65-F5344CB8AC3E}">
        <p14:creationId xmlns:p14="http://schemas.microsoft.com/office/powerpoint/2010/main" val="4859727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Microsoft Office PowerPoint</Application>
  <PresentationFormat>Widescreen</PresentationFormat>
  <Paragraphs>0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A Day in the Life of ADC</vt:lpstr>
      <vt:lpstr>Clinical Support Staff</vt:lpstr>
      <vt:lpstr>ADC Desk Nurse</vt:lpstr>
      <vt:lpstr>ADC Office Nurse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3</cp:revision>
  <dcterms:created xsi:type="dcterms:W3CDTF">2025-06-20T12:51:41Z</dcterms:created>
  <dcterms:modified xsi:type="dcterms:W3CDTF">2025-06-20T12:52:05Z</dcterms:modified>
</cp:coreProperties>
</file>