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</p:sldIdLst>
  <p:sldSz cx="18288000" cy="10287000"/>
  <p:notesSz cx="6858000" cy="9144000"/>
  <p:embeddedFontLst>
    <p:embeddedFont>
      <p:font typeface="Canva Sans Bold" panose="020B0803030501040103" pitchFamily="34" charset="0"/>
      <p:regular r:id="rId23"/>
      <p:bold r:id="rId24"/>
    </p:embeddedFont>
    <p:embeddedFont>
      <p:font typeface="Poppins Bold" pitchFamily="2" charset="77"/>
      <p:regular r:id="rId25"/>
      <p:bold r:id="rId26"/>
    </p:embeddedFont>
    <p:embeddedFont>
      <p:font typeface="TAN Tangkiwood" pitchFamily="2" charset="77"/>
      <p:regular r:id="rId27"/>
    </p:embeddedFont>
    <p:embeddedFont>
      <p:font typeface="TT Firs Neue Bold" panose="02000803030000020004" pitchFamily="2" charset="77"/>
      <p:regular r:id="rId28"/>
      <p:bold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 autoAdjust="0"/>
    <p:restoredTop sz="94648" autoAdjust="0"/>
  </p:normalViewPr>
  <p:slideViewPr>
    <p:cSldViewPr>
      <p:cViewPr>
        <p:scale>
          <a:sx n="59" d="100"/>
          <a:sy n="59" d="100"/>
        </p:scale>
        <p:origin x="1288" y="48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5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1/25/26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1/25/26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svg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6" Type="http://schemas.openxmlformats.org/officeDocument/2006/relationships/image" Target="../media/image1.pn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svg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1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.svg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6" Type="http://schemas.openxmlformats.org/officeDocument/2006/relationships/image" Target="../media/image1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sv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.svg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43.svg"/><Relationship Id="rId7" Type="http://schemas.openxmlformats.org/officeDocument/2006/relationships/image" Target="../media/image47.sv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Relationship Id="rId9" Type="http://schemas.openxmlformats.org/officeDocument/2006/relationships/image" Target="../media/image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13" Type="http://schemas.openxmlformats.org/officeDocument/2006/relationships/image" Target="../media/image59.svg"/><Relationship Id="rId3" Type="http://schemas.openxmlformats.org/officeDocument/2006/relationships/image" Target="../media/image49.svg"/><Relationship Id="rId7" Type="http://schemas.openxmlformats.org/officeDocument/2006/relationships/image" Target="../media/image53.svg"/><Relationship Id="rId12" Type="http://schemas.openxmlformats.org/officeDocument/2006/relationships/image" Target="../media/image58.png"/><Relationship Id="rId17" Type="http://schemas.openxmlformats.org/officeDocument/2006/relationships/image" Target="../media/image2.svg"/><Relationship Id="rId2" Type="http://schemas.openxmlformats.org/officeDocument/2006/relationships/image" Target="../media/image48.png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11" Type="http://schemas.openxmlformats.org/officeDocument/2006/relationships/image" Target="../media/image57.svg"/><Relationship Id="rId5" Type="http://schemas.openxmlformats.org/officeDocument/2006/relationships/image" Target="../media/image51.svg"/><Relationship Id="rId15" Type="http://schemas.openxmlformats.org/officeDocument/2006/relationships/image" Target="../media/image61.svg"/><Relationship Id="rId10" Type="http://schemas.openxmlformats.org/officeDocument/2006/relationships/image" Target="../media/image56.png"/><Relationship Id="rId4" Type="http://schemas.openxmlformats.org/officeDocument/2006/relationships/image" Target="../media/image50.png"/><Relationship Id="rId9" Type="http://schemas.openxmlformats.org/officeDocument/2006/relationships/image" Target="../media/image55.svg"/><Relationship Id="rId14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13" Type="http://schemas.openxmlformats.org/officeDocument/2006/relationships/image" Target="../media/image63.svg"/><Relationship Id="rId3" Type="http://schemas.openxmlformats.org/officeDocument/2006/relationships/image" Target="../media/image53.svg"/><Relationship Id="rId7" Type="http://schemas.openxmlformats.org/officeDocument/2006/relationships/image" Target="../media/image57.svg"/><Relationship Id="rId12" Type="http://schemas.openxmlformats.org/officeDocument/2006/relationships/image" Target="../media/image62.png"/><Relationship Id="rId17" Type="http://schemas.openxmlformats.org/officeDocument/2006/relationships/image" Target="../media/image2.svg"/><Relationship Id="rId2" Type="http://schemas.openxmlformats.org/officeDocument/2006/relationships/image" Target="../media/image52.png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png"/><Relationship Id="rId11" Type="http://schemas.openxmlformats.org/officeDocument/2006/relationships/image" Target="../media/image51.svg"/><Relationship Id="rId5" Type="http://schemas.openxmlformats.org/officeDocument/2006/relationships/image" Target="../media/image55.svg"/><Relationship Id="rId15" Type="http://schemas.openxmlformats.org/officeDocument/2006/relationships/image" Target="../media/image65.svg"/><Relationship Id="rId10" Type="http://schemas.openxmlformats.org/officeDocument/2006/relationships/image" Target="../media/image50.png"/><Relationship Id="rId4" Type="http://schemas.openxmlformats.org/officeDocument/2006/relationships/image" Target="../media/image54.png"/><Relationship Id="rId9" Type="http://schemas.openxmlformats.org/officeDocument/2006/relationships/image" Target="../media/image49.svg"/><Relationship Id="rId14" Type="http://schemas.openxmlformats.org/officeDocument/2006/relationships/image" Target="../media/image6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svg"/><Relationship Id="rId5" Type="http://schemas.openxmlformats.org/officeDocument/2006/relationships/image" Target="../media/image1.png"/><Relationship Id="rId4" Type="http://schemas.openxmlformats.org/officeDocument/2006/relationships/image" Target="../media/image7.sv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video" Target="../media/media4.mp4"/><Relationship Id="rId13" Type="http://schemas.microsoft.com/office/2007/relationships/media" Target="../media/media7.mp4"/><Relationship Id="rId18" Type="http://schemas.openxmlformats.org/officeDocument/2006/relationships/image" Target="../media/image11.jpeg"/><Relationship Id="rId26" Type="http://schemas.openxmlformats.org/officeDocument/2006/relationships/image" Target="../media/image1.png"/><Relationship Id="rId3" Type="http://schemas.microsoft.com/office/2007/relationships/media" Target="../media/media2.mp4"/><Relationship Id="rId21" Type="http://schemas.openxmlformats.org/officeDocument/2006/relationships/image" Target="../media/image14.jpeg"/><Relationship Id="rId7" Type="http://schemas.microsoft.com/office/2007/relationships/media" Target="../media/media4.mp4"/><Relationship Id="rId12" Type="http://schemas.openxmlformats.org/officeDocument/2006/relationships/video" Target="../media/media6.mp4"/><Relationship Id="rId17" Type="http://schemas.openxmlformats.org/officeDocument/2006/relationships/slideLayout" Target="../slideLayouts/slideLayout7.xml"/><Relationship Id="rId25" Type="http://schemas.openxmlformats.org/officeDocument/2006/relationships/image" Target="../media/image18.jpeg"/><Relationship Id="rId2" Type="http://schemas.openxmlformats.org/officeDocument/2006/relationships/video" Target="../media/media1.mp4"/><Relationship Id="rId16" Type="http://schemas.openxmlformats.org/officeDocument/2006/relationships/video" Target="../media/media8.mp4"/><Relationship Id="rId20" Type="http://schemas.openxmlformats.org/officeDocument/2006/relationships/image" Target="../media/image13.jpeg"/><Relationship Id="rId1" Type="http://schemas.microsoft.com/office/2007/relationships/media" Target="../media/media1.mp4"/><Relationship Id="rId6" Type="http://schemas.openxmlformats.org/officeDocument/2006/relationships/video" Target="../media/media3.mp4"/><Relationship Id="rId11" Type="http://schemas.microsoft.com/office/2007/relationships/media" Target="../media/media6.mp4"/><Relationship Id="rId24" Type="http://schemas.openxmlformats.org/officeDocument/2006/relationships/image" Target="../media/image17.jpeg"/><Relationship Id="rId5" Type="http://schemas.microsoft.com/office/2007/relationships/media" Target="../media/media3.mp4"/><Relationship Id="rId15" Type="http://schemas.microsoft.com/office/2007/relationships/media" Target="../media/media8.mp4"/><Relationship Id="rId23" Type="http://schemas.openxmlformats.org/officeDocument/2006/relationships/image" Target="../media/image16.jpeg"/><Relationship Id="rId10" Type="http://schemas.openxmlformats.org/officeDocument/2006/relationships/video" Target="../media/media5.mp4"/><Relationship Id="rId19" Type="http://schemas.openxmlformats.org/officeDocument/2006/relationships/image" Target="../media/image12.jpeg"/><Relationship Id="rId4" Type="http://schemas.openxmlformats.org/officeDocument/2006/relationships/video" Target="../media/media2.mp4"/><Relationship Id="rId9" Type="http://schemas.microsoft.com/office/2007/relationships/media" Target="../media/media5.mp4"/><Relationship Id="rId14" Type="http://schemas.openxmlformats.org/officeDocument/2006/relationships/video" Target="../media/media7.mp4"/><Relationship Id="rId22" Type="http://schemas.openxmlformats.org/officeDocument/2006/relationships/image" Target="../media/image15.jpeg"/><Relationship Id="rId27" Type="http://schemas.openxmlformats.org/officeDocument/2006/relationships/image" Target="../media/image2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svg"/><Relationship Id="rId3" Type="http://schemas.openxmlformats.org/officeDocument/2006/relationships/image" Target="../media/image20.svg"/><Relationship Id="rId7" Type="http://schemas.openxmlformats.org/officeDocument/2006/relationships/image" Target="../media/image24.svg"/><Relationship Id="rId12" Type="http://schemas.openxmlformats.org/officeDocument/2006/relationships/image" Target="../media/image29.png"/><Relationship Id="rId2" Type="http://schemas.openxmlformats.org/officeDocument/2006/relationships/image" Target="../media/image19.png"/><Relationship Id="rId16" Type="http://schemas.openxmlformats.org/officeDocument/2006/relationships/image" Target="../media/image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11" Type="http://schemas.openxmlformats.org/officeDocument/2006/relationships/image" Target="../media/image28.svg"/><Relationship Id="rId5" Type="http://schemas.openxmlformats.org/officeDocument/2006/relationships/image" Target="../media/image22.svg"/><Relationship Id="rId15" Type="http://schemas.openxmlformats.org/officeDocument/2006/relationships/image" Target="../media/image2.sv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svg"/><Relationship Id="rId1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F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4409776" y="-138582"/>
            <a:ext cx="3545447" cy="10518394"/>
            <a:chOff x="0" y="0"/>
            <a:chExt cx="933780" cy="27702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33780" cy="2770276"/>
            </a:xfrm>
            <a:custGeom>
              <a:avLst/>
              <a:gdLst/>
              <a:ahLst/>
              <a:cxnLst/>
              <a:rect l="l" t="t" r="r" b="b"/>
              <a:pathLst>
                <a:path w="933780" h="2770276">
                  <a:moveTo>
                    <a:pt x="0" y="0"/>
                  </a:moveTo>
                  <a:lnTo>
                    <a:pt x="933780" y="0"/>
                  </a:lnTo>
                  <a:lnTo>
                    <a:pt x="933780" y="2770276"/>
                  </a:lnTo>
                  <a:lnTo>
                    <a:pt x="0" y="2770276"/>
                  </a:lnTo>
                  <a:close/>
                </a:path>
              </a:pathLst>
            </a:custGeom>
            <a:solidFill>
              <a:srgbClr val="0D29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33780" cy="28083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856630" y="5162550"/>
            <a:ext cx="7824740" cy="0"/>
          </a:xfrm>
          <a:prstGeom prst="line">
            <a:avLst/>
          </a:prstGeom>
          <a:ln w="38100" cap="rnd">
            <a:solidFill>
              <a:srgbClr val="0D29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 flipV="1">
            <a:off x="17530747" y="-1092"/>
            <a:ext cx="0" cy="10288091"/>
          </a:xfrm>
          <a:prstGeom prst="line">
            <a:avLst/>
          </a:prstGeom>
          <a:ln w="38100" cap="rnd">
            <a:solidFill>
              <a:srgbClr val="C6CACB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 rot="-5400000">
            <a:off x="17149359" y="8674158"/>
            <a:ext cx="584142" cy="584142"/>
            <a:chOff x="0" y="0"/>
            <a:chExt cx="223776" cy="22377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23776" cy="223776"/>
            </a:xfrm>
            <a:custGeom>
              <a:avLst/>
              <a:gdLst/>
              <a:ahLst/>
              <a:cxnLst/>
              <a:rect l="l" t="t" r="r" b="b"/>
              <a:pathLst>
                <a:path w="223776" h="223776">
                  <a:moveTo>
                    <a:pt x="0" y="0"/>
                  </a:moveTo>
                  <a:lnTo>
                    <a:pt x="223776" y="0"/>
                  </a:lnTo>
                  <a:lnTo>
                    <a:pt x="223776" y="223776"/>
                  </a:lnTo>
                  <a:lnTo>
                    <a:pt x="0" y="223776"/>
                  </a:ln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223776" cy="261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 rot="-5400000">
            <a:off x="17149359" y="8017982"/>
            <a:ext cx="584142" cy="584142"/>
            <a:chOff x="0" y="0"/>
            <a:chExt cx="223776" cy="223776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23776" cy="223776"/>
            </a:xfrm>
            <a:custGeom>
              <a:avLst/>
              <a:gdLst/>
              <a:ahLst/>
              <a:cxnLst/>
              <a:rect l="l" t="t" r="r" b="b"/>
              <a:pathLst>
                <a:path w="223776" h="223776">
                  <a:moveTo>
                    <a:pt x="0" y="0"/>
                  </a:moveTo>
                  <a:lnTo>
                    <a:pt x="223776" y="0"/>
                  </a:lnTo>
                  <a:lnTo>
                    <a:pt x="223776" y="223776"/>
                  </a:lnTo>
                  <a:lnTo>
                    <a:pt x="0" y="223776"/>
                  </a:lnTo>
                  <a:close/>
                </a:path>
              </a:pathLst>
            </a:custGeom>
            <a:solidFill>
              <a:srgbClr val="E5DFD3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23776" cy="261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 rot="-5400000">
            <a:off x="17149359" y="7361805"/>
            <a:ext cx="584142" cy="584142"/>
            <a:chOff x="0" y="0"/>
            <a:chExt cx="223776" cy="223776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223776" cy="223776"/>
            </a:xfrm>
            <a:custGeom>
              <a:avLst/>
              <a:gdLst/>
              <a:ahLst/>
              <a:cxnLst/>
              <a:rect l="l" t="t" r="r" b="b"/>
              <a:pathLst>
                <a:path w="223776" h="223776">
                  <a:moveTo>
                    <a:pt x="0" y="0"/>
                  </a:moveTo>
                  <a:lnTo>
                    <a:pt x="223776" y="0"/>
                  </a:lnTo>
                  <a:lnTo>
                    <a:pt x="223776" y="223776"/>
                  </a:lnTo>
                  <a:lnTo>
                    <a:pt x="0" y="223776"/>
                  </a:lnTo>
                  <a:close/>
                </a:path>
              </a:pathLst>
            </a:custGeom>
            <a:solidFill>
              <a:srgbClr val="FBF7F4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223776" cy="26187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3598068" y="272740"/>
            <a:ext cx="568113" cy="319176"/>
          </a:xfrm>
          <a:custGeom>
            <a:avLst/>
            <a:gdLst/>
            <a:ahLst/>
            <a:cxnLst/>
            <a:rect l="l" t="t" r="r" b="b"/>
            <a:pathLst>
              <a:path w="568113" h="319176">
                <a:moveTo>
                  <a:pt x="0" y="0"/>
                </a:moveTo>
                <a:lnTo>
                  <a:pt x="568113" y="0"/>
                </a:lnTo>
                <a:lnTo>
                  <a:pt x="568113" y="319177"/>
                </a:lnTo>
                <a:lnTo>
                  <a:pt x="0" y="31917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9814541" y="1445171"/>
            <a:ext cx="7152688" cy="4772794"/>
          </a:xfrm>
          <a:custGeom>
            <a:avLst/>
            <a:gdLst/>
            <a:ahLst/>
            <a:cxnLst/>
            <a:rect l="l" t="t" r="r" b="b"/>
            <a:pathLst>
              <a:path w="7152688" h="4772794">
                <a:moveTo>
                  <a:pt x="0" y="0"/>
                </a:moveTo>
                <a:lnTo>
                  <a:pt x="7152688" y="0"/>
                </a:lnTo>
                <a:lnTo>
                  <a:pt x="7152688" y="4772793"/>
                </a:lnTo>
                <a:lnTo>
                  <a:pt x="0" y="477279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8" name="Group 18"/>
          <p:cNvGrpSpPr/>
          <p:nvPr/>
        </p:nvGrpSpPr>
        <p:grpSpPr>
          <a:xfrm>
            <a:off x="11045210" y="5484640"/>
            <a:ext cx="3364566" cy="3481589"/>
            <a:chOff x="0" y="0"/>
            <a:chExt cx="812800" cy="84107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41070"/>
            </a:xfrm>
            <a:custGeom>
              <a:avLst/>
              <a:gdLst/>
              <a:ahLst/>
              <a:cxnLst/>
              <a:rect l="l" t="t" r="r" b="b"/>
              <a:pathLst>
                <a:path w="812800" h="841070">
                  <a:moveTo>
                    <a:pt x="406400" y="0"/>
                  </a:moveTo>
                  <a:cubicBezTo>
                    <a:pt x="181951" y="0"/>
                    <a:pt x="0" y="188280"/>
                    <a:pt x="0" y="420535"/>
                  </a:cubicBezTo>
                  <a:cubicBezTo>
                    <a:pt x="0" y="652790"/>
                    <a:pt x="181951" y="841070"/>
                    <a:pt x="406400" y="841070"/>
                  </a:cubicBezTo>
                  <a:cubicBezTo>
                    <a:pt x="630849" y="841070"/>
                    <a:pt x="812800" y="652790"/>
                    <a:pt x="812800" y="420535"/>
                  </a:cubicBezTo>
                  <a:cubicBezTo>
                    <a:pt x="812800" y="188280"/>
                    <a:pt x="630849" y="0"/>
                    <a:pt x="406400" y="0"/>
                  </a:cubicBezTo>
                  <a:close/>
                </a:path>
              </a:pathLst>
            </a:custGeom>
            <a:blipFill>
              <a:blip r:embed="rId5"/>
              <a:stretch>
                <a:fillRect l="-27538" r="-27538"/>
              </a:stretch>
            </a:blipFill>
            <a:ln w="133350" cap="sq">
              <a:solidFill>
                <a:srgbClr val="FBF7F4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108381" y="1110590"/>
            <a:ext cx="7328678" cy="401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4518"/>
              </a:lnSpc>
            </a:pPr>
            <a:r>
              <a:rPr lang="en-US" sz="12098" dirty="0">
                <a:solidFill>
                  <a:srgbClr val="0D2940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Alert Triage Workflow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566751" y="5256040"/>
            <a:ext cx="8577249" cy="9709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859"/>
              </a:lnSpc>
            </a:pPr>
            <a:r>
              <a:rPr lang="en-US" sz="4899" dirty="0">
                <a:solidFill>
                  <a:srgbClr val="0D2940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For CIED Remote Monitoring Clinics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299526" y="9144000"/>
            <a:ext cx="1875531" cy="48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D2940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Presented By: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2175057" y="9143940"/>
            <a:ext cx="3015093" cy="48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D2940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Dr Srividya Narayanan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2175057" y="9445565"/>
            <a:ext cx="3015093" cy="4889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499"/>
              </a:lnSpc>
            </a:pPr>
            <a:r>
              <a:rPr lang="en-US" sz="2499">
                <a:solidFill>
                  <a:srgbClr val="0D2940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Apekshit Mhatre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770963" y="1881823"/>
            <a:ext cx="16230600" cy="7893301"/>
          </a:xfrm>
          <a:prstGeom prst="rect">
            <a:avLst/>
          </a:prstGeom>
          <a:ln w="57150" cap="sq">
            <a:solidFill>
              <a:srgbClr val="000000"/>
            </a:solidFill>
            <a:prstDash val="solid"/>
          </a:ln>
        </p:spPr>
      </p:pic>
      <p:sp>
        <p:nvSpPr>
          <p:cNvPr id="3" name="TextBox 3"/>
          <p:cNvSpPr txBox="1"/>
          <p:nvPr/>
        </p:nvSpPr>
        <p:spPr>
          <a:xfrm>
            <a:off x="2406645" y="-157251"/>
            <a:ext cx="12959235" cy="174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191919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TRIAGE TIME IMPROVEMENT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7480776" y="-115697"/>
            <a:ext cx="591177" cy="10518394"/>
            <a:chOff x="0" y="0"/>
            <a:chExt cx="155701" cy="277027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5701" cy="2770276"/>
            </a:xfrm>
            <a:custGeom>
              <a:avLst/>
              <a:gdLst/>
              <a:ahLst/>
              <a:cxnLst/>
              <a:rect l="l" t="t" r="r" b="b"/>
              <a:pathLst>
                <a:path w="155701" h="2770276">
                  <a:moveTo>
                    <a:pt x="0" y="0"/>
                  </a:moveTo>
                  <a:lnTo>
                    <a:pt x="155701" y="0"/>
                  </a:lnTo>
                  <a:lnTo>
                    <a:pt x="155701" y="2770276"/>
                  </a:lnTo>
                  <a:lnTo>
                    <a:pt x="0" y="2770276"/>
                  </a:lnTo>
                  <a:close/>
                </a:path>
              </a:pathLst>
            </a:custGeom>
            <a:solidFill>
              <a:srgbClr val="0D29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55701" cy="28083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Freeform 7"/>
          <p:cNvSpPr/>
          <p:nvPr/>
        </p:nvSpPr>
        <p:spPr>
          <a:xfrm>
            <a:off x="16691187" y="252324"/>
            <a:ext cx="568113" cy="319176"/>
          </a:xfrm>
          <a:custGeom>
            <a:avLst/>
            <a:gdLst/>
            <a:ahLst/>
            <a:cxnLst/>
            <a:rect l="l" t="t" r="r" b="b"/>
            <a:pathLst>
              <a:path w="568113" h="319176">
                <a:moveTo>
                  <a:pt x="0" y="0"/>
                </a:moveTo>
                <a:lnTo>
                  <a:pt x="568113" y="0"/>
                </a:lnTo>
                <a:lnTo>
                  <a:pt x="568113" y="319176"/>
                </a:lnTo>
                <a:lnTo>
                  <a:pt x="0" y="319176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917359" y="2649672"/>
            <a:ext cx="5097957" cy="48723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191919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ALERT BACKLOGS CHART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78421" y="-369040"/>
            <a:ext cx="16772880" cy="11118556"/>
          </a:xfrm>
          <a:prstGeom prst="rect">
            <a:avLst/>
          </a:prstGeom>
        </p:spPr>
      </p:pic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1707" b="1707"/>
          <a:stretch>
            <a:fillRect/>
          </a:stretch>
        </p:blipFill>
        <p:spPr>
          <a:xfrm>
            <a:off x="1258918" y="1198600"/>
            <a:ext cx="11298202" cy="7567982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-5400000">
            <a:off x="8927218" y="969205"/>
            <a:ext cx="433563" cy="18288000"/>
            <a:chOff x="0" y="0"/>
            <a:chExt cx="114189" cy="48165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4189" cy="4816592"/>
            </a:xfrm>
            <a:custGeom>
              <a:avLst/>
              <a:gdLst/>
              <a:ahLst/>
              <a:cxnLst/>
              <a:rect l="l" t="t" r="r" b="b"/>
              <a:pathLst>
                <a:path w="114189" h="4816592">
                  <a:moveTo>
                    <a:pt x="0" y="0"/>
                  </a:moveTo>
                  <a:lnTo>
                    <a:pt x="114189" y="0"/>
                  </a:lnTo>
                  <a:lnTo>
                    <a:pt x="114189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D29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14189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7259300" y="311072"/>
            <a:ext cx="568113" cy="319176"/>
          </a:xfrm>
          <a:custGeom>
            <a:avLst/>
            <a:gdLst/>
            <a:ahLst/>
            <a:cxnLst/>
            <a:rect l="l" t="t" r="r" b="b"/>
            <a:pathLst>
              <a:path w="568113" h="319176">
                <a:moveTo>
                  <a:pt x="0" y="0"/>
                </a:moveTo>
                <a:lnTo>
                  <a:pt x="568113" y="0"/>
                </a:lnTo>
                <a:lnTo>
                  <a:pt x="568113" y="319176"/>
                </a:lnTo>
                <a:lnTo>
                  <a:pt x="0" y="3191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26144" y="2116170"/>
            <a:ext cx="5097957" cy="4872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191919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STAFF WORKLOAD</a:t>
            </a:r>
          </a:p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191919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CHART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12860" y="-295943"/>
            <a:ext cx="16772880" cy="11118556"/>
          </a:xfrm>
          <a:prstGeom prst="rect">
            <a:avLst/>
          </a:prstGeom>
        </p:spPr>
      </p:pic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1582" b="1582"/>
          <a:stretch>
            <a:fillRect/>
          </a:stretch>
        </p:blipFill>
        <p:spPr>
          <a:xfrm>
            <a:off x="5643877" y="1211076"/>
            <a:ext cx="11355768" cy="7626184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-5400000">
            <a:off x="8927218" y="969205"/>
            <a:ext cx="433563" cy="18288000"/>
            <a:chOff x="0" y="0"/>
            <a:chExt cx="114189" cy="48165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4189" cy="4816592"/>
            </a:xfrm>
            <a:custGeom>
              <a:avLst/>
              <a:gdLst/>
              <a:ahLst/>
              <a:cxnLst/>
              <a:rect l="l" t="t" r="r" b="b"/>
              <a:pathLst>
                <a:path w="114189" h="4816592">
                  <a:moveTo>
                    <a:pt x="0" y="0"/>
                  </a:moveTo>
                  <a:lnTo>
                    <a:pt x="114189" y="0"/>
                  </a:lnTo>
                  <a:lnTo>
                    <a:pt x="114189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D29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14189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7259300" y="311072"/>
            <a:ext cx="568113" cy="319176"/>
          </a:xfrm>
          <a:custGeom>
            <a:avLst/>
            <a:gdLst/>
            <a:ahLst/>
            <a:cxnLst/>
            <a:rect l="l" t="t" r="r" b="b"/>
            <a:pathLst>
              <a:path w="568113" h="319176">
                <a:moveTo>
                  <a:pt x="0" y="0"/>
                </a:moveTo>
                <a:lnTo>
                  <a:pt x="568113" y="0"/>
                </a:lnTo>
                <a:lnTo>
                  <a:pt x="568113" y="319176"/>
                </a:lnTo>
                <a:lnTo>
                  <a:pt x="0" y="3191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12983875" y="2618136"/>
            <a:ext cx="5097957" cy="48723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191919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SAFETY METRIC GAUGE</a:t>
            </a:r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478421" y="-369040"/>
            <a:ext cx="16772880" cy="11118556"/>
          </a:xfrm>
          <a:prstGeom prst="rect">
            <a:avLst/>
          </a:prstGeom>
        </p:spPr>
      </p:pic>
      <p:pic>
        <p:nvPicPr>
          <p:cNvPr id="4" name="Picture 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t="2864" b="2864"/>
          <a:stretch>
            <a:fillRect/>
          </a:stretch>
        </p:blipFill>
        <p:spPr>
          <a:xfrm>
            <a:off x="1297682" y="1223577"/>
            <a:ext cx="11258845" cy="7360899"/>
          </a:xfrm>
          <a:prstGeom prst="rect">
            <a:avLst/>
          </a:prstGeom>
        </p:spPr>
      </p:pic>
      <p:grpSp>
        <p:nvGrpSpPr>
          <p:cNvPr id="5" name="Group 5"/>
          <p:cNvGrpSpPr/>
          <p:nvPr/>
        </p:nvGrpSpPr>
        <p:grpSpPr>
          <a:xfrm rot="-5400000">
            <a:off x="8927218" y="969205"/>
            <a:ext cx="433563" cy="18288000"/>
            <a:chOff x="0" y="0"/>
            <a:chExt cx="114189" cy="4816593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14189" cy="4816592"/>
            </a:xfrm>
            <a:custGeom>
              <a:avLst/>
              <a:gdLst/>
              <a:ahLst/>
              <a:cxnLst/>
              <a:rect l="l" t="t" r="r" b="b"/>
              <a:pathLst>
                <a:path w="114189" h="4816592">
                  <a:moveTo>
                    <a:pt x="0" y="0"/>
                  </a:moveTo>
                  <a:lnTo>
                    <a:pt x="114189" y="0"/>
                  </a:lnTo>
                  <a:lnTo>
                    <a:pt x="114189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D29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14189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7259300" y="311072"/>
            <a:ext cx="568113" cy="319176"/>
          </a:xfrm>
          <a:custGeom>
            <a:avLst/>
            <a:gdLst/>
            <a:ahLst/>
            <a:cxnLst/>
            <a:rect l="l" t="t" r="r" b="b"/>
            <a:pathLst>
              <a:path w="568113" h="319176">
                <a:moveTo>
                  <a:pt x="0" y="0"/>
                </a:moveTo>
                <a:lnTo>
                  <a:pt x="568113" y="0"/>
                </a:lnTo>
                <a:lnTo>
                  <a:pt x="568113" y="319176"/>
                </a:lnTo>
                <a:lnTo>
                  <a:pt x="0" y="319176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2830436" y="161925"/>
            <a:ext cx="13266513" cy="174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191919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 TOOLKIT + HUMAN FACTORS</a:t>
            </a:r>
          </a:p>
        </p:txBody>
      </p:sp>
      <p:grpSp>
        <p:nvGrpSpPr>
          <p:cNvPr id="3" name="Group 3"/>
          <p:cNvGrpSpPr/>
          <p:nvPr/>
        </p:nvGrpSpPr>
        <p:grpSpPr>
          <a:xfrm>
            <a:off x="347638" y="2280895"/>
            <a:ext cx="5432437" cy="7095270"/>
            <a:chOff x="0" y="0"/>
            <a:chExt cx="725787" cy="947946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725787" cy="947946"/>
            </a:xfrm>
            <a:custGeom>
              <a:avLst/>
              <a:gdLst/>
              <a:ahLst/>
              <a:cxnLst/>
              <a:rect l="l" t="t" r="r" b="b"/>
              <a:pathLst>
                <a:path w="725787" h="947946">
                  <a:moveTo>
                    <a:pt x="21377" y="0"/>
                  </a:moveTo>
                  <a:lnTo>
                    <a:pt x="704410" y="0"/>
                  </a:lnTo>
                  <a:cubicBezTo>
                    <a:pt x="710080" y="0"/>
                    <a:pt x="715517" y="2252"/>
                    <a:pt x="719526" y="6261"/>
                  </a:cubicBezTo>
                  <a:cubicBezTo>
                    <a:pt x="723535" y="10270"/>
                    <a:pt x="725787" y="15707"/>
                    <a:pt x="725787" y="21377"/>
                  </a:cubicBezTo>
                  <a:lnTo>
                    <a:pt x="725787" y="926569"/>
                  </a:lnTo>
                  <a:cubicBezTo>
                    <a:pt x="725787" y="932238"/>
                    <a:pt x="723535" y="937676"/>
                    <a:pt x="719526" y="941685"/>
                  </a:cubicBezTo>
                  <a:cubicBezTo>
                    <a:pt x="715517" y="945694"/>
                    <a:pt x="710080" y="947946"/>
                    <a:pt x="704410" y="947946"/>
                  </a:cubicBezTo>
                  <a:lnTo>
                    <a:pt x="21377" y="947946"/>
                  </a:lnTo>
                  <a:cubicBezTo>
                    <a:pt x="15707" y="947946"/>
                    <a:pt x="10270" y="945694"/>
                    <a:pt x="6261" y="941685"/>
                  </a:cubicBezTo>
                  <a:cubicBezTo>
                    <a:pt x="2252" y="937676"/>
                    <a:pt x="0" y="932238"/>
                    <a:pt x="0" y="926569"/>
                  </a:cubicBezTo>
                  <a:lnTo>
                    <a:pt x="0" y="21377"/>
                  </a:lnTo>
                  <a:cubicBezTo>
                    <a:pt x="0" y="15707"/>
                    <a:pt x="2252" y="10270"/>
                    <a:pt x="6261" y="6261"/>
                  </a:cubicBezTo>
                  <a:cubicBezTo>
                    <a:pt x="10270" y="2252"/>
                    <a:pt x="15707" y="0"/>
                    <a:pt x="21377" y="0"/>
                  </a:cubicBezTo>
                  <a:close/>
                </a:path>
              </a:pathLst>
            </a:custGeom>
            <a:solidFill>
              <a:srgbClr val="E0A4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725787" cy="9860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/>
          <p:nvPr/>
        </p:nvGrpSpPr>
        <p:grpSpPr>
          <a:xfrm>
            <a:off x="6066749" y="2280895"/>
            <a:ext cx="5741516" cy="7095270"/>
            <a:chOff x="0" y="0"/>
            <a:chExt cx="927718" cy="1146458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927718" cy="1146458"/>
            </a:xfrm>
            <a:custGeom>
              <a:avLst/>
              <a:gdLst/>
              <a:ahLst/>
              <a:cxnLst/>
              <a:rect l="l" t="t" r="r" b="b"/>
              <a:pathLst>
                <a:path w="927718" h="1146458">
                  <a:moveTo>
                    <a:pt x="20226" y="0"/>
                  </a:moveTo>
                  <a:lnTo>
                    <a:pt x="907492" y="0"/>
                  </a:lnTo>
                  <a:cubicBezTo>
                    <a:pt x="918662" y="0"/>
                    <a:pt x="927718" y="9056"/>
                    <a:pt x="927718" y="20226"/>
                  </a:cubicBezTo>
                  <a:lnTo>
                    <a:pt x="927718" y="1126232"/>
                  </a:lnTo>
                  <a:cubicBezTo>
                    <a:pt x="927718" y="1137403"/>
                    <a:pt x="918662" y="1146458"/>
                    <a:pt x="907492" y="1146458"/>
                  </a:cubicBezTo>
                  <a:lnTo>
                    <a:pt x="20226" y="1146458"/>
                  </a:lnTo>
                  <a:cubicBezTo>
                    <a:pt x="9056" y="1146458"/>
                    <a:pt x="0" y="1137403"/>
                    <a:pt x="0" y="1126232"/>
                  </a:cubicBezTo>
                  <a:lnTo>
                    <a:pt x="0" y="20226"/>
                  </a:lnTo>
                  <a:cubicBezTo>
                    <a:pt x="0" y="9056"/>
                    <a:pt x="9056" y="0"/>
                    <a:pt x="20226" y="0"/>
                  </a:cubicBezTo>
                  <a:close/>
                </a:path>
              </a:pathLst>
            </a:custGeom>
            <a:solidFill>
              <a:srgbClr val="F6C1A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TextBox 8"/>
            <p:cNvSpPr txBox="1"/>
            <p:nvPr/>
          </p:nvSpPr>
          <p:spPr>
            <a:xfrm>
              <a:off x="0" y="-38100"/>
              <a:ext cx="927718" cy="11845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12094015" y="2280895"/>
            <a:ext cx="5988220" cy="7095270"/>
            <a:chOff x="0" y="0"/>
            <a:chExt cx="1091303" cy="1293054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091303" cy="1293054"/>
            </a:xfrm>
            <a:custGeom>
              <a:avLst/>
              <a:gdLst/>
              <a:ahLst/>
              <a:cxnLst/>
              <a:rect l="l" t="t" r="r" b="b"/>
              <a:pathLst>
                <a:path w="1091303" h="1293054">
                  <a:moveTo>
                    <a:pt x="19393" y="0"/>
                  </a:moveTo>
                  <a:lnTo>
                    <a:pt x="1071910" y="0"/>
                  </a:lnTo>
                  <a:cubicBezTo>
                    <a:pt x="1082621" y="0"/>
                    <a:pt x="1091303" y="8682"/>
                    <a:pt x="1091303" y="19393"/>
                  </a:cubicBezTo>
                  <a:lnTo>
                    <a:pt x="1091303" y="1273661"/>
                  </a:lnTo>
                  <a:cubicBezTo>
                    <a:pt x="1091303" y="1278804"/>
                    <a:pt x="1089260" y="1283737"/>
                    <a:pt x="1085623" y="1287374"/>
                  </a:cubicBezTo>
                  <a:cubicBezTo>
                    <a:pt x="1081986" y="1291011"/>
                    <a:pt x="1077054" y="1293054"/>
                    <a:pt x="1071910" y="1293054"/>
                  </a:cubicBezTo>
                  <a:lnTo>
                    <a:pt x="19393" y="1293054"/>
                  </a:lnTo>
                  <a:cubicBezTo>
                    <a:pt x="14250" y="1293054"/>
                    <a:pt x="9317" y="1291011"/>
                    <a:pt x="5680" y="1287374"/>
                  </a:cubicBezTo>
                  <a:cubicBezTo>
                    <a:pt x="2043" y="1283737"/>
                    <a:pt x="0" y="1278804"/>
                    <a:pt x="0" y="1273661"/>
                  </a:cubicBezTo>
                  <a:lnTo>
                    <a:pt x="0" y="19393"/>
                  </a:lnTo>
                  <a:cubicBezTo>
                    <a:pt x="0" y="14250"/>
                    <a:pt x="2043" y="9317"/>
                    <a:pt x="5680" y="5680"/>
                  </a:cubicBezTo>
                  <a:cubicBezTo>
                    <a:pt x="9317" y="2043"/>
                    <a:pt x="14250" y="0"/>
                    <a:pt x="19393" y="0"/>
                  </a:cubicBezTo>
                  <a:close/>
                </a:path>
              </a:pathLst>
            </a:custGeom>
            <a:solidFill>
              <a:srgbClr val="FDAF9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1091303" cy="13311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22160" y="2464235"/>
            <a:ext cx="4938584" cy="675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</a:pPr>
            <a:r>
              <a:rPr lang="en-US" sz="3399">
                <a:solidFill>
                  <a:srgbClr val="191919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ALERT TRIAGE SOP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80665" y="3840605"/>
            <a:ext cx="4621574" cy="5210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b="1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Full 7-step procedure</a:t>
            </a:r>
          </a:p>
          <a:p>
            <a:pPr algn="l">
              <a:lnSpc>
                <a:spcPts val="4199"/>
              </a:lnSpc>
            </a:pPr>
            <a:r>
              <a:rPr lang="en-US" sz="2999" b="1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Roles &amp; responsibilities  </a:t>
            </a:r>
          </a:p>
          <a:p>
            <a:pPr algn="l">
              <a:lnSpc>
                <a:spcPts val="4199"/>
              </a:lnSpc>
            </a:pPr>
            <a:r>
              <a:rPr lang="en-US" sz="2999" b="1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Turnaround time matrix</a:t>
            </a:r>
          </a:p>
          <a:p>
            <a:pPr algn="l">
              <a:lnSpc>
                <a:spcPts val="4199"/>
              </a:lnSpc>
            </a:pPr>
            <a:r>
              <a:rPr lang="en-US" sz="2999" b="1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Patient contact scripts</a:t>
            </a:r>
          </a:p>
          <a:p>
            <a:pPr algn="l">
              <a:lnSpc>
                <a:spcPts val="4199"/>
              </a:lnSpc>
            </a:pPr>
            <a:r>
              <a:rPr lang="en-US" sz="2999" b="1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Documentation checklist</a:t>
            </a:r>
          </a:p>
          <a:p>
            <a:pPr algn="l">
              <a:lnSpc>
                <a:spcPts val="4199"/>
              </a:lnSpc>
            </a:pPr>
            <a:r>
              <a:rPr lang="en-US" sz="2999" b="1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Escalation flowchart</a:t>
            </a:r>
          </a:p>
          <a:p>
            <a:pPr algn="l">
              <a:lnSpc>
                <a:spcPts val="4199"/>
              </a:lnSpc>
            </a:pPr>
            <a:r>
              <a:rPr lang="en-US" sz="2999" b="1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Regulatory references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626322" y="2464235"/>
            <a:ext cx="4910110" cy="675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191919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ALERT SCORING LIST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6441705" y="3840605"/>
            <a:ext cx="4990680" cy="3114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99"/>
              </a:lnSpc>
            </a:pPr>
            <a:r>
              <a:rPr lang="en-US" sz="2999" b="1">
                <a:solidFill>
                  <a:srgbClr val="231F2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Color-coded by urgency</a:t>
            </a:r>
          </a:p>
          <a:p>
            <a:pPr algn="l">
              <a:lnSpc>
                <a:spcPts val="4199"/>
              </a:lnSpc>
            </a:pPr>
            <a:r>
              <a:rPr lang="en-US" sz="2999" b="1">
                <a:solidFill>
                  <a:srgbClr val="231F2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RED / YELLOW / GREEN</a:t>
            </a:r>
          </a:p>
          <a:p>
            <a:pPr algn="l">
              <a:lnSpc>
                <a:spcPts val="4199"/>
              </a:lnSpc>
            </a:pPr>
            <a:r>
              <a:rPr lang="en-US" sz="2999" b="1">
                <a:solidFill>
                  <a:srgbClr val="231F2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Printable 5"x7" card</a:t>
            </a:r>
          </a:p>
          <a:p>
            <a:pPr algn="l">
              <a:lnSpc>
                <a:spcPts val="4199"/>
              </a:lnSpc>
            </a:pPr>
            <a:r>
              <a:rPr lang="en-US" sz="2999" b="1">
                <a:solidFill>
                  <a:srgbClr val="231F2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Laminate-friendly</a:t>
            </a:r>
          </a:p>
          <a:p>
            <a:pPr algn="l">
              <a:lnSpc>
                <a:spcPts val="4199"/>
              </a:lnSpc>
            </a:pPr>
            <a:r>
              <a:rPr lang="en-US" sz="2999" b="1">
                <a:solidFill>
                  <a:srgbClr val="231F2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Quick reference guide</a:t>
            </a:r>
          </a:p>
          <a:p>
            <a:pPr algn="l">
              <a:lnSpc>
                <a:spcPts val="4199"/>
              </a:lnSpc>
            </a:pPr>
            <a:r>
              <a:rPr lang="en-US" sz="2999" b="1">
                <a:solidFill>
                  <a:srgbClr val="231F2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Clinic-ready in 48 hours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2465490" y="3831080"/>
            <a:ext cx="5080196" cy="42481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231F2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Interactive web/Excel tool</a:t>
            </a:r>
          </a:p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231F2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Input your clinic data</a:t>
            </a:r>
          </a:p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231F2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Auto-calculate staffing needs</a:t>
            </a:r>
          </a:p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231F2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Staffing gap analysis</a:t>
            </a:r>
          </a:p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231F2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ROI + cost justification</a:t>
            </a:r>
          </a:p>
          <a:p>
            <a:pPr algn="l">
              <a:lnSpc>
                <a:spcPts val="4200"/>
              </a:lnSpc>
            </a:pPr>
            <a:r>
              <a:rPr lang="en-US" sz="3000" b="1">
                <a:solidFill>
                  <a:srgbClr val="231F2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Real-time results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2465490" y="2464235"/>
            <a:ext cx="5344605" cy="6756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759"/>
              </a:lnSpc>
            </a:pPr>
            <a:r>
              <a:rPr lang="en-US" sz="3399">
                <a:solidFill>
                  <a:srgbClr val="191919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STAFFING CALCULATOR</a:t>
            </a:r>
          </a:p>
        </p:txBody>
      </p:sp>
      <p:grpSp>
        <p:nvGrpSpPr>
          <p:cNvPr id="18" name="Group 18"/>
          <p:cNvGrpSpPr/>
          <p:nvPr/>
        </p:nvGrpSpPr>
        <p:grpSpPr>
          <a:xfrm rot="-5400000">
            <a:off x="8927218" y="969205"/>
            <a:ext cx="433563" cy="18288000"/>
            <a:chOff x="0" y="0"/>
            <a:chExt cx="114189" cy="481659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4189" cy="4816592"/>
            </a:xfrm>
            <a:custGeom>
              <a:avLst/>
              <a:gdLst/>
              <a:ahLst/>
              <a:cxnLst/>
              <a:rect l="l" t="t" r="r" b="b"/>
              <a:pathLst>
                <a:path w="114189" h="4816592">
                  <a:moveTo>
                    <a:pt x="0" y="0"/>
                  </a:moveTo>
                  <a:lnTo>
                    <a:pt x="114189" y="0"/>
                  </a:lnTo>
                  <a:lnTo>
                    <a:pt x="114189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D29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14189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7259300" y="311072"/>
            <a:ext cx="568113" cy="319176"/>
          </a:xfrm>
          <a:custGeom>
            <a:avLst/>
            <a:gdLst/>
            <a:ahLst/>
            <a:cxnLst/>
            <a:rect l="l" t="t" r="r" b="b"/>
            <a:pathLst>
              <a:path w="568113" h="319176">
                <a:moveTo>
                  <a:pt x="0" y="0"/>
                </a:moveTo>
                <a:lnTo>
                  <a:pt x="568113" y="0"/>
                </a:lnTo>
                <a:lnTo>
                  <a:pt x="568113" y="319176"/>
                </a:lnTo>
                <a:lnTo>
                  <a:pt x="0" y="3191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CF2E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676319" y="761313"/>
            <a:ext cx="4985392" cy="1369746"/>
            <a:chOff x="0" y="0"/>
            <a:chExt cx="592028" cy="1626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92028" cy="162661"/>
            </a:xfrm>
            <a:custGeom>
              <a:avLst/>
              <a:gdLst/>
              <a:ahLst/>
              <a:cxnLst/>
              <a:rect l="l" t="t" r="r" b="b"/>
              <a:pathLst>
                <a:path w="592028" h="162661">
                  <a:moveTo>
                    <a:pt x="69881" y="0"/>
                  </a:moveTo>
                  <a:lnTo>
                    <a:pt x="522146" y="0"/>
                  </a:lnTo>
                  <a:cubicBezTo>
                    <a:pt x="560741" y="0"/>
                    <a:pt x="592028" y="31287"/>
                    <a:pt x="592028" y="69881"/>
                  </a:cubicBezTo>
                  <a:lnTo>
                    <a:pt x="592028" y="92779"/>
                  </a:lnTo>
                  <a:cubicBezTo>
                    <a:pt x="592028" y="111313"/>
                    <a:pt x="584665" y="129088"/>
                    <a:pt x="571560" y="142193"/>
                  </a:cubicBezTo>
                  <a:cubicBezTo>
                    <a:pt x="558454" y="155298"/>
                    <a:pt x="540680" y="162661"/>
                    <a:pt x="522146" y="162661"/>
                  </a:cubicBezTo>
                  <a:lnTo>
                    <a:pt x="69881" y="162661"/>
                  </a:lnTo>
                  <a:cubicBezTo>
                    <a:pt x="51348" y="162661"/>
                    <a:pt x="33573" y="155298"/>
                    <a:pt x="20468" y="142193"/>
                  </a:cubicBezTo>
                  <a:cubicBezTo>
                    <a:pt x="7362" y="129088"/>
                    <a:pt x="0" y="111313"/>
                    <a:pt x="0" y="92779"/>
                  </a:cubicBezTo>
                  <a:lnTo>
                    <a:pt x="0" y="69881"/>
                  </a:lnTo>
                  <a:cubicBezTo>
                    <a:pt x="0" y="51348"/>
                    <a:pt x="7362" y="33573"/>
                    <a:pt x="20468" y="20468"/>
                  </a:cubicBezTo>
                  <a:cubicBezTo>
                    <a:pt x="33573" y="7362"/>
                    <a:pt x="51348" y="0"/>
                    <a:pt x="69881" y="0"/>
                  </a:cubicBezTo>
                  <a:close/>
                </a:path>
              </a:pathLst>
            </a:custGeom>
            <a:solidFill>
              <a:srgbClr val="FAEFE6"/>
            </a:solidFill>
            <a:ln w="38100" cap="rnd">
              <a:solidFill>
                <a:srgbClr val="AF253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92028" cy="200761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2273908" y="2131060"/>
            <a:ext cx="4985392" cy="1369746"/>
            <a:chOff x="0" y="0"/>
            <a:chExt cx="592028" cy="1626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92028" cy="162661"/>
            </a:xfrm>
            <a:custGeom>
              <a:avLst/>
              <a:gdLst/>
              <a:ahLst/>
              <a:cxnLst/>
              <a:rect l="l" t="t" r="r" b="b"/>
              <a:pathLst>
                <a:path w="592028" h="162661">
                  <a:moveTo>
                    <a:pt x="69881" y="0"/>
                  </a:moveTo>
                  <a:lnTo>
                    <a:pt x="522146" y="0"/>
                  </a:lnTo>
                  <a:cubicBezTo>
                    <a:pt x="560741" y="0"/>
                    <a:pt x="592028" y="31287"/>
                    <a:pt x="592028" y="69881"/>
                  </a:cubicBezTo>
                  <a:lnTo>
                    <a:pt x="592028" y="92779"/>
                  </a:lnTo>
                  <a:cubicBezTo>
                    <a:pt x="592028" y="111313"/>
                    <a:pt x="584665" y="129088"/>
                    <a:pt x="571560" y="142193"/>
                  </a:cubicBezTo>
                  <a:cubicBezTo>
                    <a:pt x="558454" y="155298"/>
                    <a:pt x="540680" y="162661"/>
                    <a:pt x="522146" y="162661"/>
                  </a:cubicBezTo>
                  <a:lnTo>
                    <a:pt x="69881" y="162661"/>
                  </a:lnTo>
                  <a:cubicBezTo>
                    <a:pt x="51348" y="162661"/>
                    <a:pt x="33573" y="155298"/>
                    <a:pt x="20468" y="142193"/>
                  </a:cubicBezTo>
                  <a:cubicBezTo>
                    <a:pt x="7362" y="129088"/>
                    <a:pt x="0" y="111313"/>
                    <a:pt x="0" y="92779"/>
                  </a:cubicBezTo>
                  <a:lnTo>
                    <a:pt x="0" y="69881"/>
                  </a:lnTo>
                  <a:cubicBezTo>
                    <a:pt x="0" y="51348"/>
                    <a:pt x="7362" y="33573"/>
                    <a:pt x="20468" y="20468"/>
                  </a:cubicBezTo>
                  <a:cubicBezTo>
                    <a:pt x="33573" y="7362"/>
                    <a:pt x="51348" y="0"/>
                    <a:pt x="69881" y="0"/>
                  </a:cubicBezTo>
                  <a:close/>
                </a:path>
              </a:pathLst>
            </a:custGeom>
            <a:solidFill>
              <a:srgbClr val="FAEFE6"/>
            </a:solidFill>
            <a:ln w="38100" cap="rnd">
              <a:solidFill>
                <a:srgbClr val="BF3C26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592028" cy="200761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6791913" y="3773754"/>
            <a:ext cx="4985392" cy="1369746"/>
            <a:chOff x="0" y="0"/>
            <a:chExt cx="592028" cy="162661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592028" cy="162661"/>
            </a:xfrm>
            <a:custGeom>
              <a:avLst/>
              <a:gdLst/>
              <a:ahLst/>
              <a:cxnLst/>
              <a:rect l="l" t="t" r="r" b="b"/>
              <a:pathLst>
                <a:path w="592028" h="162661">
                  <a:moveTo>
                    <a:pt x="69881" y="0"/>
                  </a:moveTo>
                  <a:lnTo>
                    <a:pt x="522146" y="0"/>
                  </a:lnTo>
                  <a:cubicBezTo>
                    <a:pt x="560741" y="0"/>
                    <a:pt x="592028" y="31287"/>
                    <a:pt x="592028" y="69881"/>
                  </a:cubicBezTo>
                  <a:lnTo>
                    <a:pt x="592028" y="92779"/>
                  </a:lnTo>
                  <a:cubicBezTo>
                    <a:pt x="592028" y="111313"/>
                    <a:pt x="584665" y="129088"/>
                    <a:pt x="571560" y="142193"/>
                  </a:cubicBezTo>
                  <a:cubicBezTo>
                    <a:pt x="558454" y="155298"/>
                    <a:pt x="540680" y="162661"/>
                    <a:pt x="522146" y="162661"/>
                  </a:cubicBezTo>
                  <a:lnTo>
                    <a:pt x="69881" y="162661"/>
                  </a:lnTo>
                  <a:cubicBezTo>
                    <a:pt x="51348" y="162661"/>
                    <a:pt x="33573" y="155298"/>
                    <a:pt x="20468" y="142193"/>
                  </a:cubicBezTo>
                  <a:cubicBezTo>
                    <a:pt x="7362" y="129088"/>
                    <a:pt x="0" y="111313"/>
                    <a:pt x="0" y="92779"/>
                  </a:cubicBezTo>
                  <a:lnTo>
                    <a:pt x="0" y="69881"/>
                  </a:lnTo>
                  <a:cubicBezTo>
                    <a:pt x="0" y="51348"/>
                    <a:pt x="7362" y="33573"/>
                    <a:pt x="20468" y="20468"/>
                  </a:cubicBezTo>
                  <a:cubicBezTo>
                    <a:pt x="33573" y="7362"/>
                    <a:pt x="51348" y="0"/>
                    <a:pt x="69881" y="0"/>
                  </a:cubicBezTo>
                  <a:close/>
                </a:path>
              </a:pathLst>
            </a:custGeom>
            <a:solidFill>
              <a:srgbClr val="FAEFE6"/>
            </a:solidFill>
            <a:ln w="38100" cap="rnd">
              <a:solidFill>
                <a:srgbClr val="AF253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592028" cy="200761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143247" y="7268841"/>
            <a:ext cx="4985392" cy="1460243"/>
            <a:chOff x="0" y="0"/>
            <a:chExt cx="592028" cy="17340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592028" cy="173407"/>
            </a:xfrm>
            <a:custGeom>
              <a:avLst/>
              <a:gdLst/>
              <a:ahLst/>
              <a:cxnLst/>
              <a:rect l="l" t="t" r="r" b="b"/>
              <a:pathLst>
                <a:path w="592028" h="173407">
                  <a:moveTo>
                    <a:pt x="69881" y="0"/>
                  </a:moveTo>
                  <a:lnTo>
                    <a:pt x="522146" y="0"/>
                  </a:lnTo>
                  <a:cubicBezTo>
                    <a:pt x="560741" y="0"/>
                    <a:pt x="592028" y="31287"/>
                    <a:pt x="592028" y="69881"/>
                  </a:cubicBezTo>
                  <a:lnTo>
                    <a:pt x="592028" y="103526"/>
                  </a:lnTo>
                  <a:cubicBezTo>
                    <a:pt x="592028" y="142120"/>
                    <a:pt x="560741" y="173407"/>
                    <a:pt x="522146" y="173407"/>
                  </a:cubicBezTo>
                  <a:lnTo>
                    <a:pt x="69881" y="173407"/>
                  </a:lnTo>
                  <a:cubicBezTo>
                    <a:pt x="51348" y="173407"/>
                    <a:pt x="33573" y="166045"/>
                    <a:pt x="20468" y="152940"/>
                  </a:cubicBezTo>
                  <a:cubicBezTo>
                    <a:pt x="7362" y="139834"/>
                    <a:pt x="0" y="122060"/>
                    <a:pt x="0" y="103526"/>
                  </a:cubicBezTo>
                  <a:lnTo>
                    <a:pt x="0" y="69881"/>
                  </a:lnTo>
                  <a:cubicBezTo>
                    <a:pt x="0" y="51348"/>
                    <a:pt x="7362" y="33573"/>
                    <a:pt x="20468" y="20468"/>
                  </a:cubicBezTo>
                  <a:cubicBezTo>
                    <a:pt x="33573" y="7362"/>
                    <a:pt x="51348" y="0"/>
                    <a:pt x="69881" y="0"/>
                  </a:cubicBezTo>
                  <a:close/>
                </a:path>
              </a:pathLst>
            </a:custGeom>
            <a:solidFill>
              <a:srgbClr val="FAEFE6"/>
            </a:solidFill>
            <a:ln w="38100" cap="rnd">
              <a:solidFill>
                <a:srgbClr val="AF2539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592028" cy="211507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12273908" y="5433514"/>
            <a:ext cx="4985392" cy="1460243"/>
            <a:chOff x="0" y="0"/>
            <a:chExt cx="592028" cy="173407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592028" cy="173407"/>
            </a:xfrm>
            <a:custGeom>
              <a:avLst/>
              <a:gdLst/>
              <a:ahLst/>
              <a:cxnLst/>
              <a:rect l="l" t="t" r="r" b="b"/>
              <a:pathLst>
                <a:path w="592028" h="173407">
                  <a:moveTo>
                    <a:pt x="69881" y="0"/>
                  </a:moveTo>
                  <a:lnTo>
                    <a:pt x="522146" y="0"/>
                  </a:lnTo>
                  <a:cubicBezTo>
                    <a:pt x="560741" y="0"/>
                    <a:pt x="592028" y="31287"/>
                    <a:pt x="592028" y="69881"/>
                  </a:cubicBezTo>
                  <a:lnTo>
                    <a:pt x="592028" y="103526"/>
                  </a:lnTo>
                  <a:cubicBezTo>
                    <a:pt x="592028" y="142120"/>
                    <a:pt x="560741" y="173407"/>
                    <a:pt x="522146" y="173407"/>
                  </a:cubicBezTo>
                  <a:lnTo>
                    <a:pt x="69881" y="173407"/>
                  </a:lnTo>
                  <a:cubicBezTo>
                    <a:pt x="51348" y="173407"/>
                    <a:pt x="33573" y="166045"/>
                    <a:pt x="20468" y="152940"/>
                  </a:cubicBezTo>
                  <a:cubicBezTo>
                    <a:pt x="7362" y="139834"/>
                    <a:pt x="0" y="122060"/>
                    <a:pt x="0" y="103526"/>
                  </a:cubicBezTo>
                  <a:lnTo>
                    <a:pt x="0" y="69881"/>
                  </a:lnTo>
                  <a:cubicBezTo>
                    <a:pt x="0" y="51348"/>
                    <a:pt x="7362" y="33573"/>
                    <a:pt x="20468" y="20468"/>
                  </a:cubicBezTo>
                  <a:cubicBezTo>
                    <a:pt x="33573" y="7362"/>
                    <a:pt x="51348" y="0"/>
                    <a:pt x="69881" y="0"/>
                  </a:cubicBezTo>
                  <a:close/>
                </a:path>
              </a:pathLst>
            </a:custGeom>
            <a:solidFill>
              <a:srgbClr val="FAEFE6"/>
            </a:solidFill>
            <a:ln w="38100" cap="rnd">
              <a:solidFill>
                <a:srgbClr val="BF3C26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592028" cy="211507"/>
            </a:xfrm>
            <a:prstGeom prst="rect">
              <a:avLst/>
            </a:prstGeom>
          </p:spPr>
          <p:txBody>
            <a:bodyPr lIns="254000" tIns="254000" rIns="254000" bIns="254000" rtlCol="0" anchor="ctr"/>
            <a:lstStyle/>
            <a:p>
              <a:pPr algn="ctr">
                <a:lnSpc>
                  <a:spcPts val="2660"/>
                </a:lnSpc>
              </a:pPr>
              <a:endParaRPr/>
            </a:p>
          </p:txBody>
        </p:sp>
      </p:grpSp>
      <p:sp>
        <p:nvSpPr>
          <p:cNvPr id="17" name="AutoShape 17"/>
          <p:cNvSpPr/>
          <p:nvPr/>
        </p:nvSpPr>
        <p:spPr>
          <a:xfrm>
            <a:off x="0" y="0"/>
            <a:ext cx="6111539" cy="10287000"/>
          </a:xfrm>
          <a:prstGeom prst="rect">
            <a:avLst/>
          </a:prstGeom>
          <a:solidFill>
            <a:srgbClr val="FBF7F4"/>
          </a:solidFill>
        </p:spPr>
        <p:txBody>
          <a:bodyPr/>
          <a:lstStyle/>
          <a:p>
            <a:endParaRPr lang="en-US"/>
          </a:p>
        </p:txBody>
      </p:sp>
      <p:sp>
        <p:nvSpPr>
          <p:cNvPr id="18" name="AutoShape 18"/>
          <p:cNvSpPr/>
          <p:nvPr/>
        </p:nvSpPr>
        <p:spPr>
          <a:xfrm flipV="1">
            <a:off x="6266744" y="-711235"/>
            <a:ext cx="0" cy="12073342"/>
          </a:xfrm>
          <a:prstGeom prst="line">
            <a:avLst/>
          </a:prstGeom>
          <a:ln w="38100" cap="flat">
            <a:solidFill>
              <a:srgbClr val="0D294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 rot="-5400000">
            <a:off x="8927218" y="969205"/>
            <a:ext cx="433563" cy="18288000"/>
            <a:chOff x="0" y="0"/>
            <a:chExt cx="114189" cy="4816593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14189" cy="4816592"/>
            </a:xfrm>
            <a:custGeom>
              <a:avLst/>
              <a:gdLst/>
              <a:ahLst/>
              <a:cxnLst/>
              <a:rect l="l" t="t" r="r" b="b"/>
              <a:pathLst>
                <a:path w="114189" h="4816592">
                  <a:moveTo>
                    <a:pt x="0" y="0"/>
                  </a:moveTo>
                  <a:lnTo>
                    <a:pt x="114189" y="0"/>
                  </a:lnTo>
                  <a:lnTo>
                    <a:pt x="114189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D29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14189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1777304" y="1045441"/>
            <a:ext cx="1219008" cy="1037265"/>
          </a:xfrm>
          <a:custGeom>
            <a:avLst/>
            <a:gdLst/>
            <a:ahLst/>
            <a:cxnLst/>
            <a:rect l="l" t="t" r="r" b="b"/>
            <a:pathLst>
              <a:path w="1219008" h="1037265">
                <a:moveTo>
                  <a:pt x="0" y="0"/>
                </a:moveTo>
                <a:lnTo>
                  <a:pt x="1219008" y="0"/>
                </a:lnTo>
                <a:lnTo>
                  <a:pt x="1219008" y="1037264"/>
                </a:lnTo>
                <a:lnTo>
                  <a:pt x="0" y="1037264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TextBox 23"/>
          <p:cNvSpPr txBox="1"/>
          <p:nvPr/>
        </p:nvSpPr>
        <p:spPr>
          <a:xfrm>
            <a:off x="277828" y="1434961"/>
            <a:ext cx="5607915" cy="64344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191919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 JOIN THE ALERT TRIAGE REVOLUTION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6791913" y="988291"/>
            <a:ext cx="4754203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Smart Design: Alert Fatigue Prevention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2419455" y="2299043"/>
            <a:ext cx="4582641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Every team member reads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the same checklist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6791913" y="3941737"/>
            <a:ext cx="4750157" cy="97663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Never more than 5 critical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alerts per review cycle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273908" y="5556073"/>
            <a:ext cx="4985392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Color-coded urgency levels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= faster decisions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7376107" y="7482073"/>
            <a:ext cx="4519672" cy="9766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Group non-urgent alerts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= fewer interruptions</a:t>
            </a:r>
          </a:p>
        </p:txBody>
      </p:sp>
      <p:sp>
        <p:nvSpPr>
          <p:cNvPr id="29" name="Freeform 29"/>
          <p:cNvSpPr/>
          <p:nvPr/>
        </p:nvSpPr>
        <p:spPr>
          <a:xfrm rot="5270263">
            <a:off x="12075787" y="7096163"/>
            <a:ext cx="1219008" cy="1037265"/>
          </a:xfrm>
          <a:custGeom>
            <a:avLst/>
            <a:gdLst/>
            <a:ahLst/>
            <a:cxnLst/>
            <a:rect l="l" t="t" r="r" b="b"/>
            <a:pathLst>
              <a:path w="1219008" h="1037265">
                <a:moveTo>
                  <a:pt x="0" y="0"/>
                </a:moveTo>
                <a:lnTo>
                  <a:pt x="1219008" y="0"/>
                </a:lnTo>
                <a:lnTo>
                  <a:pt x="1219008" y="1037265"/>
                </a:lnTo>
                <a:lnTo>
                  <a:pt x="0" y="103726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 rot="4958196">
            <a:off x="11893440" y="3654741"/>
            <a:ext cx="1231978" cy="1048301"/>
          </a:xfrm>
          <a:custGeom>
            <a:avLst/>
            <a:gdLst/>
            <a:ahLst/>
            <a:cxnLst/>
            <a:rect l="l" t="t" r="r" b="b"/>
            <a:pathLst>
              <a:path w="1231978" h="1048301">
                <a:moveTo>
                  <a:pt x="0" y="0"/>
                </a:moveTo>
                <a:lnTo>
                  <a:pt x="1231978" y="0"/>
                </a:lnTo>
                <a:lnTo>
                  <a:pt x="1231978" y="1048301"/>
                </a:lnTo>
                <a:lnTo>
                  <a:pt x="0" y="10483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Freeform 31"/>
          <p:cNvSpPr/>
          <p:nvPr/>
        </p:nvSpPr>
        <p:spPr>
          <a:xfrm>
            <a:off x="17259300" y="311072"/>
            <a:ext cx="568113" cy="319176"/>
          </a:xfrm>
          <a:custGeom>
            <a:avLst/>
            <a:gdLst/>
            <a:ahLst/>
            <a:cxnLst/>
            <a:rect l="l" t="t" r="r" b="b"/>
            <a:pathLst>
              <a:path w="568113" h="319176">
                <a:moveTo>
                  <a:pt x="0" y="0"/>
                </a:moveTo>
                <a:lnTo>
                  <a:pt x="568113" y="0"/>
                </a:lnTo>
                <a:lnTo>
                  <a:pt x="568113" y="319176"/>
                </a:lnTo>
                <a:lnTo>
                  <a:pt x="0" y="319176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8927218" y="969205"/>
            <a:ext cx="433563" cy="18288000"/>
            <a:chOff x="0" y="0"/>
            <a:chExt cx="114189" cy="481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189" cy="4816592"/>
            </a:xfrm>
            <a:custGeom>
              <a:avLst/>
              <a:gdLst/>
              <a:ahLst/>
              <a:cxnLst/>
              <a:rect l="l" t="t" r="r" b="b"/>
              <a:pathLst>
                <a:path w="114189" h="4816592">
                  <a:moveTo>
                    <a:pt x="0" y="0"/>
                  </a:moveTo>
                  <a:lnTo>
                    <a:pt x="114189" y="0"/>
                  </a:lnTo>
                  <a:lnTo>
                    <a:pt x="114189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D29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14189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9700" y="1705555"/>
            <a:ext cx="8457341" cy="1113790"/>
            <a:chOff x="0" y="0"/>
            <a:chExt cx="2227448" cy="29334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227448" cy="293344"/>
            </a:xfrm>
            <a:custGeom>
              <a:avLst/>
              <a:gdLst/>
              <a:ahLst/>
              <a:cxnLst/>
              <a:rect l="l" t="t" r="r" b="b"/>
              <a:pathLst>
                <a:path w="2227448" h="293344">
                  <a:moveTo>
                    <a:pt x="0" y="0"/>
                  </a:moveTo>
                  <a:lnTo>
                    <a:pt x="2227448" y="0"/>
                  </a:lnTo>
                  <a:lnTo>
                    <a:pt x="2227448" y="293344"/>
                  </a:lnTo>
                  <a:lnTo>
                    <a:pt x="0" y="293344"/>
                  </a:lnTo>
                  <a:close/>
                </a:path>
              </a:pathLst>
            </a:custGeom>
            <a:solidFill>
              <a:srgbClr val="E0A4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2227448" cy="33144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3936225" y="-205370"/>
            <a:ext cx="10862703" cy="174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191919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QUALITY &amp; COMPLIANCE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62186" y="1931648"/>
            <a:ext cx="8292368" cy="5741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b="1" dirty="0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QUALITY IMPROVEMENT FRAMEWORK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356026" y="3143967"/>
            <a:ext cx="7712031" cy="6107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2799" b="1" dirty="0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Standardized decision-making</a:t>
            </a:r>
          </a:p>
          <a:p>
            <a:pPr algn="l">
              <a:lnSpc>
                <a:spcPts val="2799"/>
              </a:lnSpc>
            </a:pPr>
            <a:r>
              <a:rPr lang="en-US" sz="2799" b="1" dirty="0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(eliminates clinician variability)</a:t>
            </a:r>
          </a:p>
          <a:p>
            <a:pPr algn="l">
              <a:lnSpc>
                <a:spcPts val="2799"/>
              </a:lnSpc>
            </a:pPr>
            <a:endParaRPr lang="en-US" sz="2799" b="1" dirty="0">
              <a:solidFill>
                <a:srgbClr val="19191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2799"/>
              </a:lnSpc>
            </a:pPr>
            <a:r>
              <a:rPr lang="en-US" sz="2799" b="1" dirty="0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Documented SOP</a:t>
            </a:r>
          </a:p>
          <a:p>
            <a:pPr algn="l">
              <a:lnSpc>
                <a:spcPts val="2799"/>
              </a:lnSpc>
            </a:pPr>
            <a:r>
              <a:rPr lang="en-US" sz="2799" b="1" dirty="0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(21 CFR 820.75 compliant)</a:t>
            </a:r>
          </a:p>
          <a:p>
            <a:pPr algn="l">
              <a:lnSpc>
                <a:spcPts val="2799"/>
              </a:lnSpc>
            </a:pPr>
            <a:endParaRPr lang="en-US" sz="2799" b="1" dirty="0">
              <a:solidFill>
                <a:srgbClr val="19191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2799"/>
              </a:lnSpc>
            </a:pPr>
            <a:r>
              <a:rPr lang="en-US" sz="2799" b="1" dirty="0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Audit trail</a:t>
            </a:r>
          </a:p>
          <a:p>
            <a:pPr algn="l">
              <a:lnSpc>
                <a:spcPts val="2799"/>
              </a:lnSpc>
            </a:pPr>
            <a:r>
              <a:rPr lang="en-US" sz="2799" b="1" dirty="0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(every alert reviewed, logged, resolved)</a:t>
            </a:r>
          </a:p>
          <a:p>
            <a:pPr algn="l">
              <a:lnSpc>
                <a:spcPts val="2799"/>
              </a:lnSpc>
            </a:pPr>
            <a:endParaRPr lang="en-US" sz="2799" b="1" dirty="0">
              <a:solidFill>
                <a:srgbClr val="19191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2799"/>
              </a:lnSpc>
            </a:pPr>
            <a:r>
              <a:rPr lang="en-US" sz="2799" b="1" dirty="0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Staff training documented</a:t>
            </a:r>
          </a:p>
          <a:p>
            <a:pPr algn="l">
              <a:lnSpc>
                <a:spcPts val="2799"/>
              </a:lnSpc>
            </a:pPr>
            <a:r>
              <a:rPr lang="en-US" sz="2799" b="1" dirty="0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(competency verification)</a:t>
            </a:r>
          </a:p>
          <a:p>
            <a:pPr algn="l">
              <a:lnSpc>
                <a:spcPts val="2799"/>
              </a:lnSpc>
            </a:pPr>
            <a:endParaRPr lang="en-US" sz="2799" b="1" dirty="0">
              <a:solidFill>
                <a:srgbClr val="19191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2799"/>
              </a:lnSpc>
            </a:pPr>
            <a:r>
              <a:rPr lang="en-US" sz="2799" b="1" dirty="0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Measurable outcomes</a:t>
            </a:r>
          </a:p>
          <a:p>
            <a:pPr algn="l">
              <a:lnSpc>
                <a:spcPts val="2799"/>
              </a:lnSpc>
            </a:pPr>
            <a:r>
              <a:rPr lang="en-US" sz="2799" b="1" dirty="0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(before/after data collection)</a:t>
            </a:r>
          </a:p>
          <a:p>
            <a:pPr algn="l">
              <a:lnSpc>
                <a:spcPts val="2799"/>
              </a:lnSpc>
            </a:pPr>
            <a:endParaRPr lang="en-US" sz="2799" b="1" dirty="0">
              <a:solidFill>
                <a:srgbClr val="19191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2799"/>
              </a:lnSpc>
            </a:pPr>
            <a:r>
              <a:rPr lang="en-US" sz="2799" b="1" dirty="0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Missed alert prevention</a:t>
            </a:r>
          </a:p>
          <a:p>
            <a:pPr algn="l">
              <a:lnSpc>
                <a:spcPts val="2799"/>
              </a:lnSpc>
            </a:pPr>
            <a:r>
              <a:rPr lang="en-US" sz="2799" b="1" dirty="0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(zero tolerance for critical alerts)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9436721" y="1748338"/>
            <a:ext cx="8457341" cy="1080532"/>
            <a:chOff x="0" y="0"/>
            <a:chExt cx="2227448" cy="284585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227448" cy="284585"/>
            </a:xfrm>
            <a:custGeom>
              <a:avLst/>
              <a:gdLst/>
              <a:ahLst/>
              <a:cxnLst/>
              <a:rect l="l" t="t" r="r" b="b"/>
              <a:pathLst>
                <a:path w="2227448" h="284585">
                  <a:moveTo>
                    <a:pt x="0" y="0"/>
                  </a:moveTo>
                  <a:lnTo>
                    <a:pt x="2227448" y="0"/>
                  </a:lnTo>
                  <a:lnTo>
                    <a:pt x="2227448" y="284585"/>
                  </a:lnTo>
                  <a:lnTo>
                    <a:pt x="0" y="284585"/>
                  </a:lnTo>
                  <a:close/>
                </a:path>
              </a:pathLst>
            </a:custGeom>
            <a:solidFill>
              <a:srgbClr val="E0A48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227448" cy="32268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10668000" y="1889465"/>
            <a:ext cx="6400800" cy="5803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759"/>
              </a:lnSpc>
              <a:spcBef>
                <a:spcPct val="0"/>
              </a:spcBef>
            </a:pPr>
            <a:r>
              <a:rPr lang="en-US" sz="3399" b="1" dirty="0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REGULATORY ALIGNMENT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9853196" y="3191878"/>
            <a:ext cx="8078773" cy="61071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2799"/>
              </a:lnSpc>
            </a:pPr>
            <a:r>
              <a:rPr lang="en-US" sz="2799" b="1" dirty="0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21 CFR 820.75</a:t>
            </a:r>
          </a:p>
          <a:p>
            <a:pPr algn="l">
              <a:lnSpc>
                <a:spcPts val="2799"/>
              </a:lnSpc>
            </a:pPr>
            <a:r>
              <a:rPr lang="en-US" sz="2799" b="1" dirty="0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Process validation &amp; change control</a:t>
            </a:r>
          </a:p>
          <a:p>
            <a:pPr algn="l">
              <a:lnSpc>
                <a:spcPts val="2799"/>
              </a:lnSpc>
            </a:pPr>
            <a:endParaRPr lang="en-US" sz="2799" b="1" dirty="0">
              <a:solidFill>
                <a:srgbClr val="19191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2799"/>
              </a:lnSpc>
            </a:pPr>
            <a:r>
              <a:rPr lang="en-US" sz="2799" b="1" dirty="0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IEC 62366</a:t>
            </a:r>
          </a:p>
          <a:p>
            <a:pPr algn="l">
              <a:lnSpc>
                <a:spcPts val="2799"/>
              </a:lnSpc>
            </a:pPr>
            <a:r>
              <a:rPr lang="en-US" sz="2799" b="1" dirty="0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Human factors engineering &amp; usability</a:t>
            </a:r>
          </a:p>
          <a:p>
            <a:pPr algn="l">
              <a:lnSpc>
                <a:spcPts val="2799"/>
              </a:lnSpc>
            </a:pPr>
            <a:endParaRPr lang="en-US" sz="2799" b="1" dirty="0">
              <a:solidFill>
                <a:srgbClr val="19191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2799"/>
              </a:lnSpc>
            </a:pPr>
            <a:r>
              <a:rPr lang="en-US" sz="2799" b="1" dirty="0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FDA Remote Monitoring Guidance</a:t>
            </a:r>
          </a:p>
          <a:p>
            <a:pPr algn="l">
              <a:lnSpc>
                <a:spcPts val="2799"/>
              </a:lnSpc>
            </a:pPr>
            <a:r>
              <a:rPr lang="en-US" sz="2799" b="1" dirty="0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Clear alert stratification &amp; workflows</a:t>
            </a:r>
          </a:p>
          <a:p>
            <a:pPr algn="l">
              <a:lnSpc>
                <a:spcPts val="2799"/>
              </a:lnSpc>
            </a:pPr>
            <a:endParaRPr lang="en-US" sz="2799" b="1" dirty="0">
              <a:solidFill>
                <a:srgbClr val="19191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2799"/>
              </a:lnSpc>
            </a:pPr>
            <a:r>
              <a:rPr lang="en-US" sz="2799" b="1" dirty="0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HRS Remote Monitoring Statement (2024)</a:t>
            </a:r>
          </a:p>
          <a:p>
            <a:pPr algn="l">
              <a:lnSpc>
                <a:spcPts val="2799"/>
              </a:lnSpc>
            </a:pPr>
            <a:r>
              <a:rPr lang="en-US" sz="2799" b="1" dirty="0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Evidence-based triage priorities</a:t>
            </a:r>
          </a:p>
          <a:p>
            <a:pPr algn="l">
              <a:lnSpc>
                <a:spcPts val="2799"/>
              </a:lnSpc>
            </a:pPr>
            <a:endParaRPr lang="en-US" sz="2799" b="1" dirty="0">
              <a:solidFill>
                <a:srgbClr val="19191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2799"/>
              </a:lnSpc>
            </a:pPr>
            <a:r>
              <a:rPr lang="en-US" sz="2799" b="1" dirty="0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IMDRF QMS Principles</a:t>
            </a:r>
          </a:p>
          <a:p>
            <a:pPr algn="l">
              <a:lnSpc>
                <a:spcPts val="2799"/>
              </a:lnSpc>
            </a:pPr>
            <a:r>
              <a:rPr lang="en-US" sz="2799" b="1" dirty="0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Governance &amp; continuous improvement</a:t>
            </a:r>
          </a:p>
          <a:p>
            <a:pPr algn="l">
              <a:lnSpc>
                <a:spcPts val="2799"/>
              </a:lnSpc>
            </a:pPr>
            <a:endParaRPr lang="en-US" sz="2799" b="1" dirty="0">
              <a:solidFill>
                <a:srgbClr val="19191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2799"/>
              </a:lnSpc>
            </a:pPr>
            <a:r>
              <a:rPr lang="en-US" sz="2799" b="1" dirty="0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ISO 13485:2016</a:t>
            </a:r>
          </a:p>
          <a:p>
            <a:pPr algn="l">
              <a:lnSpc>
                <a:spcPts val="2799"/>
              </a:lnSpc>
            </a:pPr>
            <a:r>
              <a:rPr lang="en-US" sz="2799" b="1" dirty="0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 Quality management system integration</a:t>
            </a:r>
          </a:p>
        </p:txBody>
      </p:sp>
      <p:sp>
        <p:nvSpPr>
          <p:cNvPr id="16" name="AutoShape 16"/>
          <p:cNvSpPr/>
          <p:nvPr/>
        </p:nvSpPr>
        <p:spPr>
          <a:xfrm>
            <a:off x="8960629" y="1748338"/>
            <a:ext cx="0" cy="7509962"/>
          </a:xfrm>
          <a:prstGeom prst="line">
            <a:avLst/>
          </a:prstGeom>
          <a:ln w="38100" cap="flat">
            <a:solidFill>
              <a:srgbClr val="000000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7259300" y="311072"/>
            <a:ext cx="568113" cy="319176"/>
          </a:xfrm>
          <a:custGeom>
            <a:avLst/>
            <a:gdLst/>
            <a:ahLst/>
            <a:cxnLst/>
            <a:rect l="l" t="t" r="r" b="b"/>
            <a:pathLst>
              <a:path w="568113" h="319176">
                <a:moveTo>
                  <a:pt x="0" y="0"/>
                </a:moveTo>
                <a:lnTo>
                  <a:pt x="568113" y="0"/>
                </a:lnTo>
                <a:lnTo>
                  <a:pt x="568113" y="319176"/>
                </a:lnTo>
                <a:lnTo>
                  <a:pt x="0" y="3191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259997" y="4762580"/>
            <a:ext cx="4333116" cy="4333116"/>
          </a:xfrm>
          <a:custGeom>
            <a:avLst/>
            <a:gdLst/>
            <a:ahLst/>
            <a:cxnLst/>
            <a:rect l="l" t="t" r="r" b="b"/>
            <a:pathLst>
              <a:path w="4333116" h="4333116">
                <a:moveTo>
                  <a:pt x="0" y="0"/>
                </a:moveTo>
                <a:lnTo>
                  <a:pt x="4333116" y="0"/>
                </a:lnTo>
                <a:lnTo>
                  <a:pt x="4333116" y="4333116"/>
                </a:lnTo>
                <a:lnTo>
                  <a:pt x="0" y="433311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6000"/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555158" y="2045794"/>
            <a:ext cx="8115300" cy="3797937"/>
            <a:chOff x="0" y="0"/>
            <a:chExt cx="1257272" cy="588400"/>
          </a:xfrm>
        </p:grpSpPr>
        <p:sp>
          <p:nvSpPr>
            <p:cNvPr id="4" name="Freeform 4"/>
            <p:cNvSpPr/>
            <p:nvPr/>
          </p:nvSpPr>
          <p:spPr>
            <a:xfrm flipH="1">
              <a:off x="0" y="0"/>
              <a:ext cx="1257272" cy="588400"/>
            </a:xfrm>
            <a:custGeom>
              <a:avLst/>
              <a:gdLst/>
              <a:ahLst/>
              <a:cxnLst/>
              <a:rect l="l" t="t" r="r" b="b"/>
              <a:pathLst>
                <a:path w="1257272" h="588400">
                  <a:moveTo>
                    <a:pt x="1257272" y="0"/>
                  </a:moveTo>
                  <a:lnTo>
                    <a:pt x="0" y="0"/>
                  </a:lnTo>
                  <a:lnTo>
                    <a:pt x="0" y="588400"/>
                  </a:lnTo>
                  <a:lnTo>
                    <a:pt x="1257272" y="588400"/>
                  </a:lnTo>
                  <a:close/>
                </a:path>
              </a:pathLst>
            </a:custGeom>
            <a:blipFill>
              <a:blip r:embed="rId4"/>
              <a:stretch>
                <a:fillRect t="-21290" b="-21290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626307" y="4189375"/>
            <a:ext cx="3653195" cy="2878602"/>
            <a:chOff x="0" y="0"/>
            <a:chExt cx="746730" cy="588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746730" cy="588400"/>
            </a:xfrm>
            <a:custGeom>
              <a:avLst/>
              <a:gdLst/>
              <a:ahLst/>
              <a:cxnLst/>
              <a:rect l="l" t="t" r="r" b="b"/>
              <a:pathLst>
                <a:path w="746730" h="588400">
                  <a:moveTo>
                    <a:pt x="0" y="0"/>
                  </a:moveTo>
                  <a:lnTo>
                    <a:pt x="746730" y="0"/>
                  </a:lnTo>
                  <a:lnTo>
                    <a:pt x="746730" y="588400"/>
                  </a:lnTo>
                  <a:lnTo>
                    <a:pt x="0" y="588400"/>
                  </a:lnTo>
                  <a:close/>
                </a:path>
              </a:pathLst>
            </a:custGeom>
            <a:blipFill>
              <a:blip r:embed="rId5"/>
              <a:stretch>
                <a:fillRect t="-45181" b="-45181"/>
              </a:stretch>
            </a:blipFill>
            <a:ln w="142875" cap="sq">
              <a:solidFill>
                <a:srgbClr val="EFEFEF"/>
              </a:solidFill>
              <a:prstDash val="solid"/>
              <a:miter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12256444" y="2793006"/>
            <a:ext cx="4585350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199" b="1">
                <a:solidFill>
                  <a:srgbClr val="313A4B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CLINIC MANAGER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2256444" y="6818689"/>
            <a:ext cx="5397673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199" b="1">
                <a:solidFill>
                  <a:srgbClr val="313A4B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REGULATORY/QA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2256444" y="924948"/>
            <a:ext cx="5397673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199" b="1">
                <a:solidFill>
                  <a:srgbClr val="313A4B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EP PHYSICIAN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2256444" y="4740551"/>
            <a:ext cx="4995182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199" b="1">
                <a:solidFill>
                  <a:srgbClr val="313A4B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DEVICE TECHNICIAN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873648" y="6237374"/>
            <a:ext cx="5098507" cy="27216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9679"/>
              </a:lnSpc>
            </a:pPr>
            <a:r>
              <a:rPr lang="en-US" sz="8799">
                <a:solidFill>
                  <a:srgbClr val="313A4B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Who This Impacts</a:t>
            </a:r>
          </a:p>
        </p:txBody>
      </p:sp>
      <p:sp>
        <p:nvSpPr>
          <p:cNvPr id="12" name="Freeform 12"/>
          <p:cNvSpPr/>
          <p:nvPr/>
        </p:nvSpPr>
        <p:spPr>
          <a:xfrm flipV="1">
            <a:off x="10936726" y="754693"/>
            <a:ext cx="935505" cy="935505"/>
          </a:xfrm>
          <a:custGeom>
            <a:avLst/>
            <a:gdLst/>
            <a:ahLst/>
            <a:cxnLst/>
            <a:rect l="l" t="t" r="r" b="b"/>
            <a:pathLst>
              <a:path w="935505" h="935505">
                <a:moveTo>
                  <a:pt x="0" y="935505"/>
                </a:moveTo>
                <a:lnTo>
                  <a:pt x="935505" y="935505"/>
                </a:lnTo>
                <a:lnTo>
                  <a:pt x="935505" y="0"/>
                </a:lnTo>
                <a:lnTo>
                  <a:pt x="0" y="0"/>
                </a:lnTo>
                <a:lnTo>
                  <a:pt x="0" y="935505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 flipV="1">
            <a:off x="10936726" y="2558467"/>
            <a:ext cx="935505" cy="935505"/>
          </a:xfrm>
          <a:custGeom>
            <a:avLst/>
            <a:gdLst/>
            <a:ahLst/>
            <a:cxnLst/>
            <a:rect l="l" t="t" r="r" b="b"/>
            <a:pathLst>
              <a:path w="935505" h="935505">
                <a:moveTo>
                  <a:pt x="0" y="935505"/>
                </a:moveTo>
                <a:lnTo>
                  <a:pt x="935505" y="935505"/>
                </a:lnTo>
                <a:lnTo>
                  <a:pt x="935505" y="0"/>
                </a:lnTo>
                <a:lnTo>
                  <a:pt x="0" y="0"/>
                </a:lnTo>
                <a:lnTo>
                  <a:pt x="0" y="935505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flipV="1">
            <a:off x="10936726" y="4570297"/>
            <a:ext cx="935505" cy="935505"/>
          </a:xfrm>
          <a:custGeom>
            <a:avLst/>
            <a:gdLst/>
            <a:ahLst/>
            <a:cxnLst/>
            <a:rect l="l" t="t" r="r" b="b"/>
            <a:pathLst>
              <a:path w="935505" h="935505">
                <a:moveTo>
                  <a:pt x="0" y="935504"/>
                </a:moveTo>
                <a:lnTo>
                  <a:pt x="935505" y="935504"/>
                </a:lnTo>
                <a:lnTo>
                  <a:pt x="935505" y="0"/>
                </a:lnTo>
                <a:lnTo>
                  <a:pt x="0" y="0"/>
                </a:lnTo>
                <a:lnTo>
                  <a:pt x="0" y="935504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flipV="1">
            <a:off x="10936726" y="6582126"/>
            <a:ext cx="935505" cy="935505"/>
          </a:xfrm>
          <a:custGeom>
            <a:avLst/>
            <a:gdLst/>
            <a:ahLst/>
            <a:cxnLst/>
            <a:rect l="l" t="t" r="r" b="b"/>
            <a:pathLst>
              <a:path w="935505" h="935505">
                <a:moveTo>
                  <a:pt x="0" y="935505"/>
                </a:moveTo>
                <a:lnTo>
                  <a:pt x="935505" y="935505"/>
                </a:lnTo>
                <a:lnTo>
                  <a:pt x="935505" y="0"/>
                </a:lnTo>
                <a:lnTo>
                  <a:pt x="0" y="0"/>
                </a:lnTo>
                <a:lnTo>
                  <a:pt x="0" y="935505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 flipV="1">
            <a:off x="10936726" y="8596802"/>
            <a:ext cx="935505" cy="935505"/>
          </a:xfrm>
          <a:custGeom>
            <a:avLst/>
            <a:gdLst/>
            <a:ahLst/>
            <a:cxnLst/>
            <a:rect l="l" t="t" r="r" b="b"/>
            <a:pathLst>
              <a:path w="935505" h="935505">
                <a:moveTo>
                  <a:pt x="0" y="935505"/>
                </a:moveTo>
                <a:lnTo>
                  <a:pt x="935505" y="935505"/>
                </a:lnTo>
                <a:lnTo>
                  <a:pt x="935505" y="0"/>
                </a:lnTo>
                <a:lnTo>
                  <a:pt x="0" y="0"/>
                </a:lnTo>
                <a:lnTo>
                  <a:pt x="0" y="935505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7" name="TextBox 17"/>
          <p:cNvSpPr txBox="1"/>
          <p:nvPr/>
        </p:nvSpPr>
        <p:spPr>
          <a:xfrm>
            <a:off x="12256444" y="8767057"/>
            <a:ext cx="5397673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79"/>
              </a:lnSpc>
            </a:pPr>
            <a:r>
              <a:rPr lang="en-US" sz="3199" b="1">
                <a:solidFill>
                  <a:srgbClr val="313A4B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DEVICE VENDOR</a:t>
            </a:r>
          </a:p>
        </p:txBody>
      </p:sp>
      <p:grpSp>
        <p:nvGrpSpPr>
          <p:cNvPr id="18" name="Group 18"/>
          <p:cNvGrpSpPr/>
          <p:nvPr/>
        </p:nvGrpSpPr>
        <p:grpSpPr>
          <a:xfrm rot="-5400000">
            <a:off x="8922996" y="964982"/>
            <a:ext cx="442009" cy="18288000"/>
            <a:chOff x="0" y="0"/>
            <a:chExt cx="116414" cy="4816593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116414" cy="4816592"/>
            </a:xfrm>
            <a:custGeom>
              <a:avLst/>
              <a:gdLst/>
              <a:ahLst/>
              <a:cxnLst/>
              <a:rect l="l" t="t" r="r" b="b"/>
              <a:pathLst>
                <a:path w="116414" h="4816592">
                  <a:moveTo>
                    <a:pt x="0" y="0"/>
                  </a:moveTo>
                  <a:lnTo>
                    <a:pt x="116414" y="0"/>
                  </a:lnTo>
                  <a:lnTo>
                    <a:pt x="116414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D29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38100"/>
              <a:ext cx="116414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1" name="Freeform 21"/>
          <p:cNvSpPr/>
          <p:nvPr/>
        </p:nvSpPr>
        <p:spPr>
          <a:xfrm>
            <a:off x="17259300" y="311072"/>
            <a:ext cx="568113" cy="319176"/>
          </a:xfrm>
          <a:custGeom>
            <a:avLst/>
            <a:gdLst/>
            <a:ahLst/>
            <a:cxnLst/>
            <a:rect l="l" t="t" r="r" b="b"/>
            <a:pathLst>
              <a:path w="568113" h="319176">
                <a:moveTo>
                  <a:pt x="0" y="0"/>
                </a:moveTo>
                <a:lnTo>
                  <a:pt x="568113" y="0"/>
                </a:lnTo>
                <a:lnTo>
                  <a:pt x="568113" y="319176"/>
                </a:lnTo>
                <a:lnTo>
                  <a:pt x="0" y="319176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9041525" y="1040525"/>
            <a:ext cx="204950" cy="18288000"/>
            <a:chOff x="0" y="0"/>
            <a:chExt cx="53979" cy="481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979" cy="4816592"/>
            </a:xfrm>
            <a:custGeom>
              <a:avLst/>
              <a:gdLst/>
              <a:ahLst/>
              <a:cxnLst/>
              <a:rect l="l" t="t" r="r" b="b"/>
              <a:pathLst>
                <a:path w="53979" h="4816592">
                  <a:moveTo>
                    <a:pt x="0" y="0"/>
                  </a:moveTo>
                  <a:lnTo>
                    <a:pt x="53979" y="0"/>
                  </a:lnTo>
                  <a:lnTo>
                    <a:pt x="53979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D29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979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876080" y="5946338"/>
            <a:ext cx="556271" cy="564482"/>
          </a:xfrm>
          <a:custGeom>
            <a:avLst/>
            <a:gdLst/>
            <a:ahLst/>
            <a:cxnLst/>
            <a:rect l="l" t="t" r="r" b="b"/>
            <a:pathLst>
              <a:path w="556271" h="564482">
                <a:moveTo>
                  <a:pt x="0" y="0"/>
                </a:moveTo>
                <a:lnTo>
                  <a:pt x="556271" y="0"/>
                </a:lnTo>
                <a:lnTo>
                  <a:pt x="556271" y="564481"/>
                </a:lnTo>
                <a:lnTo>
                  <a:pt x="0" y="56448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827805" y="6750335"/>
            <a:ext cx="721726" cy="895858"/>
          </a:xfrm>
          <a:custGeom>
            <a:avLst/>
            <a:gdLst/>
            <a:ahLst/>
            <a:cxnLst/>
            <a:rect l="l" t="t" r="r" b="b"/>
            <a:pathLst>
              <a:path w="721726" h="895858">
                <a:moveTo>
                  <a:pt x="0" y="0"/>
                </a:moveTo>
                <a:lnTo>
                  <a:pt x="721725" y="0"/>
                </a:lnTo>
                <a:lnTo>
                  <a:pt x="721725" y="895858"/>
                </a:lnTo>
                <a:lnTo>
                  <a:pt x="0" y="895858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501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557398" y="5805359"/>
            <a:ext cx="5180845" cy="3706635"/>
            <a:chOff x="0" y="0"/>
            <a:chExt cx="1268886" cy="907825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68886" cy="907825"/>
            </a:xfrm>
            <a:custGeom>
              <a:avLst/>
              <a:gdLst/>
              <a:ahLst/>
              <a:cxnLst/>
              <a:rect l="l" t="t" r="r" b="b"/>
              <a:pathLst>
                <a:path w="1268886" h="907825">
                  <a:moveTo>
                    <a:pt x="0" y="0"/>
                  </a:moveTo>
                  <a:lnTo>
                    <a:pt x="1268886" y="0"/>
                  </a:lnTo>
                  <a:lnTo>
                    <a:pt x="1268886" y="907825"/>
                  </a:lnTo>
                  <a:lnTo>
                    <a:pt x="0" y="907825"/>
                  </a:lnTo>
                  <a:close/>
                </a:path>
              </a:pathLst>
            </a:custGeom>
            <a:solidFill>
              <a:srgbClr val="C7C7C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1268886" cy="945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11571208" y="2251826"/>
            <a:ext cx="6292915" cy="3553532"/>
            <a:chOff x="0" y="0"/>
            <a:chExt cx="1541253" cy="870327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41253" cy="870327"/>
            </a:xfrm>
            <a:custGeom>
              <a:avLst/>
              <a:gdLst/>
              <a:ahLst/>
              <a:cxnLst/>
              <a:rect l="l" t="t" r="r" b="b"/>
              <a:pathLst>
                <a:path w="1541253" h="870327">
                  <a:moveTo>
                    <a:pt x="0" y="0"/>
                  </a:moveTo>
                  <a:lnTo>
                    <a:pt x="1541253" y="0"/>
                  </a:lnTo>
                  <a:lnTo>
                    <a:pt x="1541253" y="870327"/>
                  </a:lnTo>
                  <a:lnTo>
                    <a:pt x="0" y="870327"/>
                  </a:lnTo>
                  <a:close/>
                </a:path>
              </a:pathLst>
            </a:custGeom>
            <a:solidFill>
              <a:srgbClr val="C7C7C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1541253" cy="90842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 rot="-10800000">
            <a:off x="3809488" y="3270601"/>
            <a:ext cx="1985548" cy="1444991"/>
          </a:xfrm>
          <a:custGeom>
            <a:avLst/>
            <a:gdLst/>
            <a:ahLst/>
            <a:cxnLst/>
            <a:rect l="l" t="t" r="r" b="b"/>
            <a:pathLst>
              <a:path w="1985548" h="1444991">
                <a:moveTo>
                  <a:pt x="0" y="0"/>
                </a:moveTo>
                <a:lnTo>
                  <a:pt x="1985549" y="0"/>
                </a:lnTo>
                <a:lnTo>
                  <a:pt x="1985549" y="1444992"/>
                </a:lnTo>
                <a:lnTo>
                  <a:pt x="0" y="1444992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1028700" y="3270601"/>
            <a:ext cx="1397029" cy="279820"/>
          </a:xfrm>
          <a:custGeom>
            <a:avLst/>
            <a:gdLst/>
            <a:ahLst/>
            <a:cxnLst/>
            <a:rect l="l" t="t" r="r" b="b"/>
            <a:pathLst>
              <a:path w="1397029" h="279820">
                <a:moveTo>
                  <a:pt x="0" y="0"/>
                </a:moveTo>
                <a:lnTo>
                  <a:pt x="1397029" y="0"/>
                </a:lnTo>
                <a:lnTo>
                  <a:pt x="1397029" y="279821"/>
                </a:lnTo>
                <a:lnTo>
                  <a:pt x="0" y="2798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>
            <a:off x="2425729" y="3270601"/>
            <a:ext cx="1397029" cy="279820"/>
          </a:xfrm>
          <a:custGeom>
            <a:avLst/>
            <a:gdLst/>
            <a:ahLst/>
            <a:cxnLst/>
            <a:rect l="l" t="t" r="r" b="b"/>
            <a:pathLst>
              <a:path w="1397029" h="279820">
                <a:moveTo>
                  <a:pt x="0" y="0"/>
                </a:moveTo>
                <a:lnTo>
                  <a:pt x="1397030" y="0"/>
                </a:lnTo>
                <a:lnTo>
                  <a:pt x="1397030" y="279821"/>
                </a:lnTo>
                <a:lnTo>
                  <a:pt x="0" y="2798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5795037" y="3270601"/>
            <a:ext cx="1397029" cy="279820"/>
          </a:xfrm>
          <a:custGeom>
            <a:avLst/>
            <a:gdLst/>
            <a:ahLst/>
            <a:cxnLst/>
            <a:rect l="l" t="t" r="r" b="b"/>
            <a:pathLst>
              <a:path w="1397029" h="279820">
                <a:moveTo>
                  <a:pt x="0" y="0"/>
                </a:moveTo>
                <a:lnTo>
                  <a:pt x="1397029" y="0"/>
                </a:lnTo>
                <a:lnTo>
                  <a:pt x="1397029" y="279821"/>
                </a:lnTo>
                <a:lnTo>
                  <a:pt x="0" y="2798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2492963" y="5946338"/>
            <a:ext cx="1985548" cy="1444991"/>
          </a:xfrm>
          <a:custGeom>
            <a:avLst/>
            <a:gdLst/>
            <a:ahLst/>
            <a:cxnLst/>
            <a:rect l="l" t="t" r="r" b="b"/>
            <a:pathLst>
              <a:path w="1985548" h="1444991">
                <a:moveTo>
                  <a:pt x="0" y="0"/>
                </a:moveTo>
                <a:lnTo>
                  <a:pt x="1985549" y="0"/>
                </a:lnTo>
                <a:lnTo>
                  <a:pt x="1985549" y="1444991"/>
                </a:lnTo>
                <a:lnTo>
                  <a:pt x="0" y="144499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 rot="-10800000">
            <a:off x="15810268" y="7131117"/>
            <a:ext cx="1299134" cy="260212"/>
          </a:xfrm>
          <a:custGeom>
            <a:avLst/>
            <a:gdLst/>
            <a:ahLst/>
            <a:cxnLst/>
            <a:rect l="l" t="t" r="r" b="b"/>
            <a:pathLst>
              <a:path w="1299134" h="260212">
                <a:moveTo>
                  <a:pt x="0" y="0"/>
                </a:moveTo>
                <a:lnTo>
                  <a:pt x="1299134" y="0"/>
                </a:lnTo>
                <a:lnTo>
                  <a:pt x="1299134" y="260212"/>
                </a:lnTo>
                <a:lnTo>
                  <a:pt x="0" y="2602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9" name="Freeform 19"/>
          <p:cNvSpPr/>
          <p:nvPr/>
        </p:nvSpPr>
        <p:spPr>
          <a:xfrm rot="-10800000">
            <a:off x="14465241" y="7111508"/>
            <a:ext cx="1397029" cy="279820"/>
          </a:xfrm>
          <a:custGeom>
            <a:avLst/>
            <a:gdLst/>
            <a:ahLst/>
            <a:cxnLst/>
            <a:rect l="l" t="t" r="r" b="b"/>
            <a:pathLst>
              <a:path w="1397029" h="279820">
                <a:moveTo>
                  <a:pt x="0" y="0"/>
                </a:moveTo>
                <a:lnTo>
                  <a:pt x="1397030" y="0"/>
                </a:lnTo>
                <a:lnTo>
                  <a:pt x="1397030" y="279821"/>
                </a:lnTo>
                <a:lnTo>
                  <a:pt x="0" y="2798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20"/>
          <p:cNvSpPr/>
          <p:nvPr/>
        </p:nvSpPr>
        <p:spPr>
          <a:xfrm rot="-10800000">
            <a:off x="11095934" y="7111508"/>
            <a:ext cx="1397029" cy="279820"/>
          </a:xfrm>
          <a:custGeom>
            <a:avLst/>
            <a:gdLst/>
            <a:ahLst/>
            <a:cxnLst/>
            <a:rect l="l" t="t" r="r" b="b"/>
            <a:pathLst>
              <a:path w="1397029" h="279820">
                <a:moveTo>
                  <a:pt x="0" y="0"/>
                </a:moveTo>
                <a:lnTo>
                  <a:pt x="1397029" y="0"/>
                </a:lnTo>
                <a:lnTo>
                  <a:pt x="1397029" y="279821"/>
                </a:lnTo>
                <a:lnTo>
                  <a:pt x="0" y="2798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Freeform 21"/>
          <p:cNvSpPr/>
          <p:nvPr/>
        </p:nvSpPr>
        <p:spPr>
          <a:xfrm>
            <a:off x="7039728" y="3270601"/>
            <a:ext cx="1397029" cy="279820"/>
          </a:xfrm>
          <a:custGeom>
            <a:avLst/>
            <a:gdLst/>
            <a:ahLst/>
            <a:cxnLst/>
            <a:rect l="l" t="t" r="r" b="b"/>
            <a:pathLst>
              <a:path w="1397029" h="279820">
                <a:moveTo>
                  <a:pt x="0" y="0"/>
                </a:moveTo>
                <a:lnTo>
                  <a:pt x="1397030" y="0"/>
                </a:lnTo>
                <a:lnTo>
                  <a:pt x="1397030" y="279821"/>
                </a:lnTo>
                <a:lnTo>
                  <a:pt x="0" y="2798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Freeform 22"/>
          <p:cNvSpPr/>
          <p:nvPr/>
        </p:nvSpPr>
        <p:spPr>
          <a:xfrm rot="-10800000">
            <a:off x="10534947" y="7111508"/>
            <a:ext cx="1397029" cy="279820"/>
          </a:xfrm>
          <a:custGeom>
            <a:avLst/>
            <a:gdLst/>
            <a:ahLst/>
            <a:cxnLst/>
            <a:rect l="l" t="t" r="r" b="b"/>
            <a:pathLst>
              <a:path w="1397029" h="279820">
                <a:moveTo>
                  <a:pt x="0" y="0"/>
                </a:moveTo>
                <a:lnTo>
                  <a:pt x="1397029" y="0"/>
                </a:lnTo>
                <a:lnTo>
                  <a:pt x="1397029" y="279821"/>
                </a:lnTo>
                <a:lnTo>
                  <a:pt x="0" y="2798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8119714" y="3410512"/>
            <a:ext cx="1738863" cy="1617688"/>
          </a:xfrm>
          <a:custGeom>
            <a:avLst/>
            <a:gdLst/>
            <a:ahLst/>
            <a:cxnLst/>
            <a:rect l="l" t="t" r="r" b="b"/>
            <a:pathLst>
              <a:path w="1738863" h="1617688">
                <a:moveTo>
                  <a:pt x="0" y="0"/>
                </a:moveTo>
                <a:lnTo>
                  <a:pt x="1738863" y="0"/>
                </a:lnTo>
                <a:lnTo>
                  <a:pt x="1738863" y="1617688"/>
                </a:lnTo>
                <a:lnTo>
                  <a:pt x="0" y="161768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Freeform 24"/>
          <p:cNvSpPr/>
          <p:nvPr/>
        </p:nvSpPr>
        <p:spPr>
          <a:xfrm rot="-9900637">
            <a:off x="9283084" y="5172263"/>
            <a:ext cx="1991898" cy="1853090"/>
          </a:xfrm>
          <a:custGeom>
            <a:avLst/>
            <a:gdLst/>
            <a:ahLst/>
            <a:cxnLst/>
            <a:rect l="l" t="t" r="r" b="b"/>
            <a:pathLst>
              <a:path w="1991898" h="1853090">
                <a:moveTo>
                  <a:pt x="0" y="0"/>
                </a:moveTo>
                <a:lnTo>
                  <a:pt x="1991898" y="0"/>
                </a:lnTo>
                <a:lnTo>
                  <a:pt x="1991898" y="1853090"/>
                </a:lnTo>
                <a:lnTo>
                  <a:pt x="0" y="185309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Freeform 25"/>
          <p:cNvSpPr/>
          <p:nvPr/>
        </p:nvSpPr>
        <p:spPr>
          <a:xfrm>
            <a:off x="10817798" y="2251826"/>
            <a:ext cx="556271" cy="564482"/>
          </a:xfrm>
          <a:custGeom>
            <a:avLst/>
            <a:gdLst/>
            <a:ahLst/>
            <a:cxnLst/>
            <a:rect l="l" t="t" r="r" b="b"/>
            <a:pathLst>
              <a:path w="556271" h="564482">
                <a:moveTo>
                  <a:pt x="0" y="0"/>
                </a:moveTo>
                <a:lnTo>
                  <a:pt x="556271" y="0"/>
                </a:lnTo>
                <a:lnTo>
                  <a:pt x="556271" y="564482"/>
                </a:lnTo>
                <a:lnTo>
                  <a:pt x="0" y="56448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6" name="Freeform 26"/>
          <p:cNvSpPr/>
          <p:nvPr/>
        </p:nvSpPr>
        <p:spPr>
          <a:xfrm>
            <a:off x="10735071" y="2962582"/>
            <a:ext cx="721726" cy="895858"/>
          </a:xfrm>
          <a:custGeom>
            <a:avLst/>
            <a:gdLst/>
            <a:ahLst/>
            <a:cxnLst/>
            <a:rect l="l" t="t" r="r" b="b"/>
            <a:pathLst>
              <a:path w="721726" h="895858">
                <a:moveTo>
                  <a:pt x="0" y="0"/>
                </a:moveTo>
                <a:lnTo>
                  <a:pt x="721726" y="0"/>
                </a:lnTo>
                <a:lnTo>
                  <a:pt x="721726" y="895859"/>
                </a:lnTo>
                <a:lnTo>
                  <a:pt x="0" y="895859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-25010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Freeform 27"/>
          <p:cNvSpPr/>
          <p:nvPr/>
        </p:nvSpPr>
        <p:spPr>
          <a:xfrm rot="-10800000">
            <a:off x="17109402" y="7131117"/>
            <a:ext cx="1299134" cy="260212"/>
          </a:xfrm>
          <a:custGeom>
            <a:avLst/>
            <a:gdLst/>
            <a:ahLst/>
            <a:cxnLst/>
            <a:rect l="l" t="t" r="r" b="b"/>
            <a:pathLst>
              <a:path w="1299134" h="260212">
                <a:moveTo>
                  <a:pt x="0" y="0"/>
                </a:moveTo>
                <a:lnTo>
                  <a:pt x="1299134" y="0"/>
                </a:lnTo>
                <a:lnTo>
                  <a:pt x="1299134" y="260212"/>
                </a:lnTo>
                <a:lnTo>
                  <a:pt x="0" y="26021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8" name="Freeform 28"/>
          <p:cNvSpPr/>
          <p:nvPr/>
        </p:nvSpPr>
        <p:spPr>
          <a:xfrm>
            <a:off x="0" y="3270601"/>
            <a:ext cx="1397029" cy="279820"/>
          </a:xfrm>
          <a:custGeom>
            <a:avLst/>
            <a:gdLst/>
            <a:ahLst/>
            <a:cxnLst/>
            <a:rect l="l" t="t" r="r" b="b"/>
            <a:pathLst>
              <a:path w="1397029" h="279820">
                <a:moveTo>
                  <a:pt x="0" y="0"/>
                </a:moveTo>
                <a:lnTo>
                  <a:pt x="1397029" y="0"/>
                </a:lnTo>
                <a:lnTo>
                  <a:pt x="1397029" y="279821"/>
                </a:lnTo>
                <a:lnTo>
                  <a:pt x="0" y="279821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3172415" y="6304505"/>
            <a:ext cx="626645" cy="728657"/>
          </a:xfrm>
          <a:custGeom>
            <a:avLst/>
            <a:gdLst/>
            <a:ahLst/>
            <a:cxnLst/>
            <a:rect l="l" t="t" r="r" b="b"/>
            <a:pathLst>
              <a:path w="626645" h="728657">
                <a:moveTo>
                  <a:pt x="0" y="0"/>
                </a:moveTo>
                <a:lnTo>
                  <a:pt x="626645" y="0"/>
                </a:lnTo>
                <a:lnTo>
                  <a:pt x="626645" y="728657"/>
                </a:lnTo>
                <a:lnTo>
                  <a:pt x="0" y="72865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4588294" y="3621463"/>
            <a:ext cx="400013" cy="743268"/>
          </a:xfrm>
          <a:custGeom>
            <a:avLst/>
            <a:gdLst/>
            <a:ahLst/>
            <a:cxnLst/>
            <a:rect l="l" t="t" r="r" b="b"/>
            <a:pathLst>
              <a:path w="400013" h="743268">
                <a:moveTo>
                  <a:pt x="0" y="0"/>
                </a:moveTo>
                <a:lnTo>
                  <a:pt x="400013" y="0"/>
                </a:lnTo>
                <a:lnTo>
                  <a:pt x="400013" y="743268"/>
                </a:lnTo>
                <a:lnTo>
                  <a:pt x="0" y="74326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3036399" y="-296626"/>
            <a:ext cx="12215202" cy="174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191919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IMPLEMENTATION ROADMAP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154216" y="5076860"/>
            <a:ext cx="5668182" cy="501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0"/>
              </a:lnSpc>
              <a:spcBef>
                <a:spcPct val="0"/>
              </a:spcBef>
            </a:pPr>
            <a:r>
              <a:rPr lang="en-US" sz="2936" b="1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WEEK 1: REVIEW &amp; CUSTOMIZE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1676362" y="2987758"/>
            <a:ext cx="6082608" cy="27153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31"/>
              </a:lnSpc>
              <a:spcBef>
                <a:spcPct val="0"/>
              </a:spcBef>
            </a:pPr>
            <a:r>
              <a:rPr lang="en-US" sz="2236" b="1" dirty="0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Full staff meeting (all clinicians)</a:t>
            </a:r>
          </a:p>
          <a:p>
            <a:pPr algn="l">
              <a:lnSpc>
                <a:spcPts val="3131"/>
              </a:lnSpc>
              <a:spcBef>
                <a:spcPct val="0"/>
              </a:spcBef>
            </a:pPr>
            <a:r>
              <a:rPr lang="en-US" sz="2236" b="1" dirty="0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Walk through RED/YELLOW/GREEN scoring</a:t>
            </a:r>
          </a:p>
          <a:p>
            <a:pPr algn="l">
              <a:lnSpc>
                <a:spcPts val="3131"/>
              </a:lnSpc>
              <a:spcBef>
                <a:spcPct val="0"/>
              </a:spcBef>
            </a:pPr>
            <a:r>
              <a:rPr lang="en-US" sz="2236" b="1" dirty="0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Practice with 10 real alerts</a:t>
            </a:r>
          </a:p>
          <a:p>
            <a:pPr algn="l">
              <a:lnSpc>
                <a:spcPts val="3131"/>
              </a:lnSpc>
              <a:spcBef>
                <a:spcPct val="0"/>
              </a:spcBef>
            </a:pPr>
            <a:r>
              <a:rPr lang="en-US" sz="2236" b="1" dirty="0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Competency verification (checklist)</a:t>
            </a:r>
          </a:p>
          <a:p>
            <a:pPr algn="l">
              <a:lnSpc>
                <a:spcPts val="3131"/>
              </a:lnSpc>
              <a:spcBef>
                <a:spcPct val="0"/>
              </a:spcBef>
            </a:pPr>
            <a:r>
              <a:rPr lang="en-US" sz="2236" b="1" dirty="0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Q&amp;A / concerns addressed</a:t>
            </a:r>
          </a:p>
          <a:p>
            <a:pPr algn="l">
              <a:lnSpc>
                <a:spcPts val="3131"/>
              </a:lnSpc>
              <a:spcBef>
                <a:spcPct val="0"/>
              </a:spcBef>
            </a:pPr>
            <a:r>
              <a:rPr lang="en-US" sz="2236" b="1" dirty="0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Document attendance + competency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2714024" y="5889189"/>
            <a:ext cx="2086576" cy="4437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19"/>
              </a:lnSpc>
              <a:spcBef>
                <a:spcPct val="0"/>
              </a:spcBef>
            </a:pPr>
            <a:r>
              <a:rPr lang="en-US" sz="2656" b="1" dirty="0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4-6 hours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714024" y="6536867"/>
            <a:ext cx="5024219" cy="26942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31"/>
              </a:lnSpc>
              <a:spcBef>
                <a:spcPct val="0"/>
              </a:spcBef>
            </a:pPr>
            <a:r>
              <a:rPr lang="en-US" sz="2237" b="1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Review SOP with leadership team</a:t>
            </a:r>
          </a:p>
          <a:p>
            <a:pPr algn="l">
              <a:lnSpc>
                <a:spcPts val="3131"/>
              </a:lnSpc>
              <a:spcBef>
                <a:spcPct val="0"/>
              </a:spcBef>
            </a:pPr>
            <a:r>
              <a:rPr lang="en-US" sz="2237" b="1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Customize roles for your clinic</a:t>
            </a:r>
          </a:p>
          <a:p>
            <a:pPr algn="l">
              <a:lnSpc>
                <a:spcPts val="3131"/>
              </a:lnSpc>
              <a:spcBef>
                <a:spcPct val="0"/>
              </a:spcBef>
            </a:pPr>
            <a:r>
              <a:rPr lang="en-US" sz="2237" b="1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Assign SOP owner (usually clinic manager)</a:t>
            </a:r>
          </a:p>
          <a:p>
            <a:pPr algn="l">
              <a:lnSpc>
                <a:spcPts val="3131"/>
              </a:lnSpc>
              <a:spcBef>
                <a:spcPct val="0"/>
              </a:spcBef>
            </a:pPr>
            <a:r>
              <a:rPr lang="en-US" sz="2237" b="1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Schedule staff training (Week 2)</a:t>
            </a:r>
          </a:p>
          <a:p>
            <a:pPr algn="l">
              <a:lnSpc>
                <a:spcPts val="3131"/>
              </a:lnSpc>
              <a:spcBef>
                <a:spcPct val="0"/>
              </a:spcBef>
            </a:pPr>
            <a:r>
              <a:rPr lang="en-US" sz="2237" b="1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Set up alert scoring checklist</a:t>
            </a:r>
          </a:p>
          <a:p>
            <a:pPr algn="l">
              <a:lnSpc>
                <a:spcPts val="3131"/>
              </a:lnSpc>
              <a:spcBef>
                <a:spcPct val="0"/>
              </a:spcBef>
            </a:pPr>
            <a:r>
              <a:rPr lang="en-US" sz="2237" b="1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Brief EP physician on workflow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1676362" y="2312373"/>
            <a:ext cx="2122698" cy="45820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24"/>
              </a:lnSpc>
              <a:spcBef>
                <a:spcPct val="0"/>
              </a:spcBef>
            </a:pPr>
            <a:r>
              <a:rPr lang="en-US" sz="2660" b="1" dirty="0">
                <a:solidFill>
                  <a:srgbClr val="191919"/>
                </a:solidFill>
                <a:latin typeface="Poppins Bold"/>
                <a:ea typeface="Poppins Bold"/>
                <a:cs typeface="Poppins Bold"/>
                <a:sym typeface="Poppins Bold"/>
              </a:rPr>
              <a:t>2-3 hours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095934" y="1502219"/>
            <a:ext cx="4826952" cy="501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0"/>
              </a:lnSpc>
              <a:spcBef>
                <a:spcPct val="0"/>
              </a:spcBef>
            </a:pPr>
            <a:r>
              <a:rPr lang="en-US" sz="2936" b="1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WEEK 2: STAFF TRAINING</a:t>
            </a:r>
          </a:p>
        </p:txBody>
      </p:sp>
      <p:sp>
        <p:nvSpPr>
          <p:cNvPr id="38" name="Freeform 38"/>
          <p:cNvSpPr/>
          <p:nvPr/>
        </p:nvSpPr>
        <p:spPr>
          <a:xfrm>
            <a:off x="17259300" y="311072"/>
            <a:ext cx="568113" cy="319176"/>
          </a:xfrm>
          <a:custGeom>
            <a:avLst/>
            <a:gdLst/>
            <a:ahLst/>
            <a:cxnLst/>
            <a:rect l="l" t="t" r="r" b="b"/>
            <a:pathLst>
              <a:path w="568113" h="319176">
                <a:moveTo>
                  <a:pt x="0" y="0"/>
                </a:moveTo>
                <a:lnTo>
                  <a:pt x="568113" y="0"/>
                </a:lnTo>
                <a:lnTo>
                  <a:pt x="568113" y="319176"/>
                </a:lnTo>
                <a:lnTo>
                  <a:pt x="0" y="31917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5400000">
            <a:off x="8999948" y="1082102"/>
            <a:ext cx="288104" cy="18288000"/>
            <a:chOff x="0" y="0"/>
            <a:chExt cx="53979" cy="481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3979" cy="4816592"/>
            </a:xfrm>
            <a:custGeom>
              <a:avLst/>
              <a:gdLst/>
              <a:ahLst/>
              <a:cxnLst/>
              <a:rect l="l" t="t" r="r" b="b"/>
              <a:pathLst>
                <a:path w="53979" h="4816592">
                  <a:moveTo>
                    <a:pt x="0" y="0"/>
                  </a:moveTo>
                  <a:lnTo>
                    <a:pt x="53979" y="0"/>
                  </a:lnTo>
                  <a:lnTo>
                    <a:pt x="53979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D29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53979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-10800000">
            <a:off x="13505121" y="2813474"/>
            <a:ext cx="1985548" cy="1444991"/>
          </a:xfrm>
          <a:custGeom>
            <a:avLst/>
            <a:gdLst/>
            <a:ahLst/>
            <a:cxnLst/>
            <a:rect l="l" t="t" r="r" b="b"/>
            <a:pathLst>
              <a:path w="1985548" h="1444991">
                <a:moveTo>
                  <a:pt x="0" y="0"/>
                </a:moveTo>
                <a:lnTo>
                  <a:pt x="1985549" y="0"/>
                </a:lnTo>
                <a:lnTo>
                  <a:pt x="1985549" y="1444991"/>
                </a:lnTo>
                <a:lnTo>
                  <a:pt x="0" y="14449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 rot="10779603">
            <a:off x="16890153" y="2817616"/>
            <a:ext cx="1397029" cy="279820"/>
          </a:xfrm>
          <a:custGeom>
            <a:avLst/>
            <a:gdLst/>
            <a:ahLst/>
            <a:cxnLst/>
            <a:rect l="l" t="t" r="r" b="b"/>
            <a:pathLst>
              <a:path w="1397029" h="279820">
                <a:moveTo>
                  <a:pt x="0" y="0"/>
                </a:moveTo>
                <a:lnTo>
                  <a:pt x="1397029" y="0"/>
                </a:lnTo>
                <a:lnTo>
                  <a:pt x="1397029" y="279820"/>
                </a:lnTo>
                <a:lnTo>
                  <a:pt x="0" y="2798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 rot="10779603">
            <a:off x="15491488" y="2817616"/>
            <a:ext cx="1397029" cy="279820"/>
          </a:xfrm>
          <a:custGeom>
            <a:avLst/>
            <a:gdLst/>
            <a:ahLst/>
            <a:cxnLst/>
            <a:rect l="l" t="t" r="r" b="b"/>
            <a:pathLst>
              <a:path w="1397029" h="279820">
                <a:moveTo>
                  <a:pt x="0" y="0"/>
                </a:moveTo>
                <a:lnTo>
                  <a:pt x="1397029" y="0"/>
                </a:lnTo>
                <a:lnTo>
                  <a:pt x="1397029" y="279820"/>
                </a:lnTo>
                <a:lnTo>
                  <a:pt x="0" y="2798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 rot="10779603">
            <a:off x="12433814" y="2817616"/>
            <a:ext cx="1397029" cy="279820"/>
          </a:xfrm>
          <a:custGeom>
            <a:avLst/>
            <a:gdLst/>
            <a:ahLst/>
            <a:cxnLst/>
            <a:rect l="l" t="t" r="r" b="b"/>
            <a:pathLst>
              <a:path w="1397029" h="279820">
                <a:moveTo>
                  <a:pt x="0" y="0"/>
                </a:moveTo>
                <a:lnTo>
                  <a:pt x="1397029" y="0"/>
                </a:lnTo>
                <a:lnTo>
                  <a:pt x="1397029" y="279820"/>
                </a:lnTo>
                <a:lnTo>
                  <a:pt x="0" y="2798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3930025" y="5230015"/>
            <a:ext cx="1985548" cy="1444991"/>
          </a:xfrm>
          <a:custGeom>
            <a:avLst/>
            <a:gdLst/>
            <a:ahLst/>
            <a:cxnLst/>
            <a:rect l="l" t="t" r="r" b="b"/>
            <a:pathLst>
              <a:path w="1985548" h="1444991">
                <a:moveTo>
                  <a:pt x="0" y="0"/>
                </a:moveTo>
                <a:lnTo>
                  <a:pt x="1985548" y="0"/>
                </a:lnTo>
                <a:lnTo>
                  <a:pt x="1985548" y="1444991"/>
                </a:lnTo>
                <a:lnTo>
                  <a:pt x="0" y="144499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299134" y="6414794"/>
            <a:ext cx="1299134" cy="260212"/>
          </a:xfrm>
          <a:custGeom>
            <a:avLst/>
            <a:gdLst/>
            <a:ahLst/>
            <a:cxnLst/>
            <a:rect l="l" t="t" r="r" b="b"/>
            <a:pathLst>
              <a:path w="1299134" h="260212">
                <a:moveTo>
                  <a:pt x="0" y="0"/>
                </a:moveTo>
                <a:lnTo>
                  <a:pt x="1299134" y="0"/>
                </a:lnTo>
                <a:lnTo>
                  <a:pt x="1299134" y="260212"/>
                </a:lnTo>
                <a:lnTo>
                  <a:pt x="0" y="2602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2546266" y="6395186"/>
            <a:ext cx="1397029" cy="279820"/>
          </a:xfrm>
          <a:custGeom>
            <a:avLst/>
            <a:gdLst/>
            <a:ahLst/>
            <a:cxnLst/>
            <a:rect l="l" t="t" r="r" b="b"/>
            <a:pathLst>
              <a:path w="1397029" h="279820">
                <a:moveTo>
                  <a:pt x="0" y="0"/>
                </a:moveTo>
                <a:lnTo>
                  <a:pt x="1397029" y="0"/>
                </a:lnTo>
                <a:lnTo>
                  <a:pt x="1397029" y="279820"/>
                </a:lnTo>
                <a:lnTo>
                  <a:pt x="0" y="2798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5915573" y="6376136"/>
            <a:ext cx="1397029" cy="279820"/>
          </a:xfrm>
          <a:custGeom>
            <a:avLst/>
            <a:gdLst/>
            <a:ahLst/>
            <a:cxnLst/>
            <a:rect l="l" t="t" r="r" b="b"/>
            <a:pathLst>
              <a:path w="1397029" h="279820">
                <a:moveTo>
                  <a:pt x="0" y="0"/>
                </a:moveTo>
                <a:lnTo>
                  <a:pt x="1397030" y="0"/>
                </a:lnTo>
                <a:lnTo>
                  <a:pt x="1397030" y="279820"/>
                </a:lnTo>
                <a:lnTo>
                  <a:pt x="0" y="2798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6614088" y="6366611"/>
            <a:ext cx="1397029" cy="279820"/>
          </a:xfrm>
          <a:custGeom>
            <a:avLst/>
            <a:gdLst/>
            <a:ahLst/>
            <a:cxnLst/>
            <a:rect l="l" t="t" r="r" b="b"/>
            <a:pathLst>
              <a:path w="1397029" h="279820">
                <a:moveTo>
                  <a:pt x="0" y="0"/>
                </a:moveTo>
                <a:lnTo>
                  <a:pt x="1397029" y="0"/>
                </a:lnTo>
                <a:lnTo>
                  <a:pt x="1397029" y="279820"/>
                </a:lnTo>
                <a:lnTo>
                  <a:pt x="0" y="2798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 rot="6535730">
            <a:off x="9469002" y="4224055"/>
            <a:ext cx="1878027" cy="1747154"/>
          </a:xfrm>
          <a:custGeom>
            <a:avLst/>
            <a:gdLst/>
            <a:ahLst/>
            <a:cxnLst/>
            <a:rect l="l" t="t" r="r" b="b"/>
            <a:pathLst>
              <a:path w="1878027" h="1747154">
                <a:moveTo>
                  <a:pt x="0" y="0"/>
                </a:moveTo>
                <a:lnTo>
                  <a:pt x="1878027" y="0"/>
                </a:lnTo>
                <a:lnTo>
                  <a:pt x="1878027" y="1747154"/>
                </a:lnTo>
                <a:lnTo>
                  <a:pt x="0" y="174715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6592102">
            <a:off x="7907178" y="5190847"/>
            <a:ext cx="1846443" cy="1717771"/>
          </a:xfrm>
          <a:custGeom>
            <a:avLst/>
            <a:gdLst/>
            <a:ahLst/>
            <a:cxnLst/>
            <a:rect l="l" t="t" r="r" b="b"/>
            <a:pathLst>
              <a:path w="1846443" h="1717771">
                <a:moveTo>
                  <a:pt x="0" y="0"/>
                </a:moveTo>
                <a:lnTo>
                  <a:pt x="1846442" y="0"/>
                </a:lnTo>
                <a:lnTo>
                  <a:pt x="1846442" y="1717771"/>
                </a:lnTo>
                <a:lnTo>
                  <a:pt x="0" y="171777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0" y="6414794"/>
            <a:ext cx="1299134" cy="260212"/>
          </a:xfrm>
          <a:custGeom>
            <a:avLst/>
            <a:gdLst/>
            <a:ahLst/>
            <a:cxnLst/>
            <a:rect l="l" t="t" r="r" b="b"/>
            <a:pathLst>
              <a:path w="1299134" h="260212">
                <a:moveTo>
                  <a:pt x="0" y="0"/>
                </a:moveTo>
                <a:lnTo>
                  <a:pt x="1299134" y="0"/>
                </a:lnTo>
                <a:lnTo>
                  <a:pt x="1299134" y="260212"/>
                </a:lnTo>
                <a:lnTo>
                  <a:pt x="0" y="26021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7"/>
          <p:cNvSpPr/>
          <p:nvPr/>
        </p:nvSpPr>
        <p:spPr>
          <a:xfrm>
            <a:off x="1968957" y="1081760"/>
            <a:ext cx="556271" cy="564482"/>
          </a:xfrm>
          <a:custGeom>
            <a:avLst/>
            <a:gdLst/>
            <a:ahLst/>
            <a:cxnLst/>
            <a:rect l="l" t="t" r="r" b="b"/>
            <a:pathLst>
              <a:path w="556271" h="564482">
                <a:moveTo>
                  <a:pt x="0" y="0"/>
                </a:moveTo>
                <a:lnTo>
                  <a:pt x="556272" y="0"/>
                </a:lnTo>
                <a:lnTo>
                  <a:pt x="556272" y="564482"/>
                </a:lnTo>
                <a:lnTo>
                  <a:pt x="0" y="5644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8" name="Freeform 18"/>
          <p:cNvSpPr/>
          <p:nvPr/>
        </p:nvSpPr>
        <p:spPr>
          <a:xfrm>
            <a:off x="1920682" y="1885758"/>
            <a:ext cx="721726" cy="895858"/>
          </a:xfrm>
          <a:custGeom>
            <a:avLst/>
            <a:gdLst/>
            <a:ahLst/>
            <a:cxnLst/>
            <a:rect l="l" t="t" r="r" b="b"/>
            <a:pathLst>
              <a:path w="721726" h="895858">
                <a:moveTo>
                  <a:pt x="0" y="0"/>
                </a:moveTo>
                <a:lnTo>
                  <a:pt x="721726" y="0"/>
                </a:lnTo>
                <a:lnTo>
                  <a:pt x="721726" y="895858"/>
                </a:lnTo>
                <a:lnTo>
                  <a:pt x="0" y="89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2501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9" name="Group 19"/>
          <p:cNvGrpSpPr/>
          <p:nvPr/>
        </p:nvGrpSpPr>
        <p:grpSpPr>
          <a:xfrm>
            <a:off x="2650275" y="940781"/>
            <a:ext cx="6268473" cy="4202719"/>
            <a:chOff x="0" y="0"/>
            <a:chExt cx="1535267" cy="1029325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535267" cy="1029325"/>
            </a:xfrm>
            <a:custGeom>
              <a:avLst/>
              <a:gdLst/>
              <a:ahLst/>
              <a:cxnLst/>
              <a:rect l="l" t="t" r="r" b="b"/>
              <a:pathLst>
                <a:path w="1535267" h="1029325">
                  <a:moveTo>
                    <a:pt x="0" y="0"/>
                  </a:moveTo>
                  <a:lnTo>
                    <a:pt x="1535267" y="0"/>
                  </a:lnTo>
                  <a:lnTo>
                    <a:pt x="1535267" y="1029325"/>
                  </a:lnTo>
                  <a:lnTo>
                    <a:pt x="0" y="1029325"/>
                  </a:lnTo>
                  <a:close/>
                </a:path>
              </a:pathLst>
            </a:custGeom>
            <a:solidFill>
              <a:srgbClr val="C7C7C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535267" cy="10674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Freeform 22"/>
          <p:cNvSpPr/>
          <p:nvPr/>
        </p:nvSpPr>
        <p:spPr>
          <a:xfrm>
            <a:off x="10860848" y="5907309"/>
            <a:ext cx="556271" cy="564482"/>
          </a:xfrm>
          <a:custGeom>
            <a:avLst/>
            <a:gdLst/>
            <a:ahLst/>
            <a:cxnLst/>
            <a:rect l="l" t="t" r="r" b="b"/>
            <a:pathLst>
              <a:path w="556271" h="564482">
                <a:moveTo>
                  <a:pt x="0" y="0"/>
                </a:moveTo>
                <a:lnTo>
                  <a:pt x="556272" y="0"/>
                </a:lnTo>
                <a:lnTo>
                  <a:pt x="556272" y="564482"/>
                </a:lnTo>
                <a:lnTo>
                  <a:pt x="0" y="564482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3" name="Freeform 23"/>
          <p:cNvSpPr/>
          <p:nvPr/>
        </p:nvSpPr>
        <p:spPr>
          <a:xfrm>
            <a:off x="10812573" y="6711307"/>
            <a:ext cx="721726" cy="895858"/>
          </a:xfrm>
          <a:custGeom>
            <a:avLst/>
            <a:gdLst/>
            <a:ahLst/>
            <a:cxnLst/>
            <a:rect l="l" t="t" r="r" b="b"/>
            <a:pathLst>
              <a:path w="721726" h="895858">
                <a:moveTo>
                  <a:pt x="0" y="0"/>
                </a:moveTo>
                <a:lnTo>
                  <a:pt x="721726" y="0"/>
                </a:lnTo>
                <a:lnTo>
                  <a:pt x="721726" y="895858"/>
                </a:lnTo>
                <a:lnTo>
                  <a:pt x="0" y="895858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-2501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24" name="Group 24"/>
          <p:cNvGrpSpPr/>
          <p:nvPr/>
        </p:nvGrpSpPr>
        <p:grpSpPr>
          <a:xfrm>
            <a:off x="11542166" y="5766331"/>
            <a:ext cx="6268473" cy="3312807"/>
            <a:chOff x="0" y="0"/>
            <a:chExt cx="1535267" cy="811369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535267" cy="811369"/>
            </a:xfrm>
            <a:custGeom>
              <a:avLst/>
              <a:gdLst/>
              <a:ahLst/>
              <a:cxnLst/>
              <a:rect l="l" t="t" r="r" b="b"/>
              <a:pathLst>
                <a:path w="1535267" h="811369">
                  <a:moveTo>
                    <a:pt x="0" y="0"/>
                  </a:moveTo>
                  <a:lnTo>
                    <a:pt x="1535267" y="0"/>
                  </a:lnTo>
                  <a:lnTo>
                    <a:pt x="1535267" y="811369"/>
                  </a:lnTo>
                  <a:lnTo>
                    <a:pt x="0" y="811369"/>
                  </a:lnTo>
                  <a:close/>
                </a:path>
              </a:pathLst>
            </a:custGeom>
            <a:solidFill>
              <a:srgbClr val="C7C7C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1535267" cy="8494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1041514" y="4986469"/>
            <a:ext cx="6973947" cy="49154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10"/>
              </a:lnSpc>
              <a:spcBef>
                <a:spcPct val="0"/>
              </a:spcBef>
            </a:pPr>
            <a:r>
              <a:rPr lang="en-US" sz="2936" b="1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WEEK 4: FULL LAUNCH &amp; CELEBRATE</a:t>
            </a:r>
          </a:p>
        </p:txBody>
      </p:sp>
      <p:sp>
        <p:nvSpPr>
          <p:cNvPr id="28" name="Freeform 28"/>
          <p:cNvSpPr/>
          <p:nvPr/>
        </p:nvSpPr>
        <p:spPr>
          <a:xfrm rot="4859421">
            <a:off x="11106409" y="2988137"/>
            <a:ext cx="1720514" cy="1600618"/>
          </a:xfrm>
          <a:custGeom>
            <a:avLst/>
            <a:gdLst/>
            <a:ahLst/>
            <a:cxnLst/>
            <a:rect l="l" t="t" r="r" b="b"/>
            <a:pathLst>
              <a:path w="1720514" h="1600618">
                <a:moveTo>
                  <a:pt x="0" y="0"/>
                </a:moveTo>
                <a:lnTo>
                  <a:pt x="1720514" y="0"/>
                </a:lnTo>
                <a:lnTo>
                  <a:pt x="1720514" y="1600618"/>
                </a:lnTo>
                <a:lnTo>
                  <a:pt x="0" y="160061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9" name="Freeform 29"/>
          <p:cNvSpPr/>
          <p:nvPr/>
        </p:nvSpPr>
        <p:spPr>
          <a:xfrm>
            <a:off x="14161209" y="3191132"/>
            <a:ext cx="673373" cy="689674"/>
          </a:xfrm>
          <a:custGeom>
            <a:avLst/>
            <a:gdLst/>
            <a:ahLst/>
            <a:cxnLst/>
            <a:rect l="l" t="t" r="r" b="b"/>
            <a:pathLst>
              <a:path w="673373" h="689674">
                <a:moveTo>
                  <a:pt x="0" y="0"/>
                </a:moveTo>
                <a:lnTo>
                  <a:pt x="673373" y="0"/>
                </a:lnTo>
                <a:lnTo>
                  <a:pt x="673373" y="689674"/>
                </a:lnTo>
                <a:lnTo>
                  <a:pt x="0" y="6896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0" name="Freeform 30"/>
          <p:cNvSpPr/>
          <p:nvPr/>
        </p:nvSpPr>
        <p:spPr>
          <a:xfrm>
            <a:off x="4607817" y="5580750"/>
            <a:ext cx="629965" cy="743521"/>
          </a:xfrm>
          <a:custGeom>
            <a:avLst/>
            <a:gdLst/>
            <a:ahLst/>
            <a:cxnLst/>
            <a:rect l="l" t="t" r="r" b="b"/>
            <a:pathLst>
              <a:path w="629965" h="743521">
                <a:moveTo>
                  <a:pt x="0" y="0"/>
                </a:moveTo>
                <a:lnTo>
                  <a:pt x="629964" y="0"/>
                </a:lnTo>
                <a:lnTo>
                  <a:pt x="629964" y="743521"/>
                </a:lnTo>
                <a:lnTo>
                  <a:pt x="0" y="743521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1" name="TextBox 31"/>
          <p:cNvSpPr txBox="1"/>
          <p:nvPr/>
        </p:nvSpPr>
        <p:spPr>
          <a:xfrm>
            <a:off x="1948701" y="228418"/>
            <a:ext cx="6260174" cy="5019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110"/>
              </a:lnSpc>
              <a:spcBef>
                <a:spcPct val="0"/>
              </a:spcBef>
            </a:pPr>
            <a:r>
              <a:rPr lang="en-US" sz="2936" b="1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WEEK 3: PILOT IMPLEMENTATION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2806902" y="1024611"/>
            <a:ext cx="1800915" cy="4437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19"/>
              </a:lnSpc>
              <a:spcBef>
                <a:spcPct val="0"/>
              </a:spcBef>
            </a:pPr>
            <a:r>
              <a:rPr lang="en-US" sz="2656" b="1" dirty="0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Ongoing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2806902" y="1672290"/>
            <a:ext cx="6111847" cy="30804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31"/>
              </a:lnSpc>
              <a:spcBef>
                <a:spcPct val="0"/>
              </a:spcBef>
            </a:pPr>
            <a:r>
              <a:rPr lang="en-US" sz="2237" b="1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Start with 50% of alerts using new workflow</a:t>
            </a:r>
          </a:p>
          <a:p>
            <a:pPr algn="l">
              <a:lnSpc>
                <a:spcPts val="3131"/>
              </a:lnSpc>
              <a:spcBef>
                <a:spcPct val="0"/>
              </a:spcBef>
            </a:pPr>
            <a:r>
              <a:rPr lang="en-US" sz="2237" b="1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Other 50% continue old process (parallel)</a:t>
            </a:r>
          </a:p>
          <a:p>
            <a:pPr algn="l">
              <a:lnSpc>
                <a:spcPts val="3131"/>
              </a:lnSpc>
              <a:spcBef>
                <a:spcPct val="0"/>
              </a:spcBef>
            </a:pPr>
            <a:r>
              <a:rPr lang="en-US" sz="2237" b="1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Daily team huddles (15 min)</a:t>
            </a:r>
          </a:p>
          <a:p>
            <a:pPr algn="l">
              <a:lnSpc>
                <a:spcPts val="3131"/>
              </a:lnSpc>
              <a:spcBef>
                <a:spcPct val="0"/>
              </a:spcBef>
            </a:pPr>
            <a:r>
              <a:rPr lang="en-US" sz="2237" b="1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Track: turnaround time, missed alerts, staff feedback</a:t>
            </a:r>
          </a:p>
          <a:p>
            <a:pPr algn="l">
              <a:lnSpc>
                <a:spcPts val="3131"/>
              </a:lnSpc>
              <a:spcBef>
                <a:spcPct val="0"/>
              </a:spcBef>
            </a:pPr>
            <a:r>
              <a:rPr lang="en-US" sz="2237" b="1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Make small adjustments</a:t>
            </a:r>
          </a:p>
          <a:p>
            <a:pPr algn="l">
              <a:lnSpc>
                <a:spcPts val="3131"/>
              </a:lnSpc>
              <a:spcBef>
                <a:spcPct val="0"/>
              </a:spcBef>
            </a:pPr>
            <a:r>
              <a:rPr lang="en-US" sz="2237" b="1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Troubleshoot issues in real-time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1698793" y="5850159"/>
            <a:ext cx="1636207" cy="4437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719"/>
              </a:lnSpc>
              <a:spcBef>
                <a:spcPct val="0"/>
              </a:spcBef>
            </a:pPr>
            <a:r>
              <a:rPr lang="en-US" sz="2656" b="1" dirty="0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Ongoing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698793" y="6497839"/>
            <a:ext cx="6111847" cy="23080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131"/>
              </a:lnSpc>
              <a:spcBef>
                <a:spcPct val="0"/>
              </a:spcBef>
            </a:pPr>
            <a:r>
              <a:rPr lang="en-US" sz="2237" b="1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Roll out to 100% of alerts</a:t>
            </a:r>
          </a:p>
          <a:p>
            <a:pPr algn="l">
              <a:lnSpc>
                <a:spcPts val="3131"/>
              </a:lnSpc>
              <a:spcBef>
                <a:spcPct val="0"/>
              </a:spcBef>
            </a:pPr>
            <a:r>
              <a:rPr lang="en-US" sz="2237" b="1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Metrics dashboard goes live</a:t>
            </a:r>
          </a:p>
          <a:p>
            <a:pPr algn="l">
              <a:lnSpc>
                <a:spcPts val="3131"/>
              </a:lnSpc>
              <a:spcBef>
                <a:spcPct val="0"/>
              </a:spcBef>
            </a:pPr>
            <a:r>
              <a:rPr lang="en-US" sz="2237" b="1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Weekly team check-ins (30 min)</a:t>
            </a:r>
          </a:p>
          <a:p>
            <a:pPr algn="l">
              <a:lnSpc>
                <a:spcPts val="3131"/>
              </a:lnSpc>
              <a:spcBef>
                <a:spcPct val="0"/>
              </a:spcBef>
            </a:pPr>
            <a:r>
              <a:rPr lang="en-US" sz="2237" b="1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Monthly reporting to leadership</a:t>
            </a:r>
          </a:p>
          <a:p>
            <a:pPr algn="l">
              <a:lnSpc>
                <a:spcPts val="3131"/>
              </a:lnSpc>
              <a:spcBef>
                <a:spcPct val="0"/>
              </a:spcBef>
            </a:pPr>
            <a:r>
              <a:rPr lang="en-US" sz="2237" b="1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Celebrate wins &amp; share results</a:t>
            </a:r>
          </a:p>
          <a:p>
            <a:pPr algn="l">
              <a:lnSpc>
                <a:spcPts val="3131"/>
              </a:lnSpc>
              <a:spcBef>
                <a:spcPct val="0"/>
              </a:spcBef>
            </a:pPr>
            <a:r>
              <a:rPr lang="en-US" sz="2237" b="1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Begin 6-month tracking for CardiQ</a:t>
            </a:r>
          </a:p>
        </p:txBody>
      </p:sp>
      <p:sp>
        <p:nvSpPr>
          <p:cNvPr id="36" name="Freeform 36"/>
          <p:cNvSpPr/>
          <p:nvPr/>
        </p:nvSpPr>
        <p:spPr>
          <a:xfrm>
            <a:off x="17259300" y="311072"/>
            <a:ext cx="568113" cy="319176"/>
          </a:xfrm>
          <a:custGeom>
            <a:avLst/>
            <a:gdLst/>
            <a:ahLst/>
            <a:cxnLst/>
            <a:rect l="l" t="t" r="r" b="b"/>
            <a:pathLst>
              <a:path w="568113" h="319176">
                <a:moveTo>
                  <a:pt x="0" y="0"/>
                </a:moveTo>
                <a:lnTo>
                  <a:pt x="568113" y="0"/>
                </a:lnTo>
                <a:lnTo>
                  <a:pt x="568113" y="319176"/>
                </a:lnTo>
                <a:lnTo>
                  <a:pt x="0" y="319176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46382" y="3294179"/>
            <a:ext cx="6980049" cy="3850089"/>
            <a:chOff x="0" y="0"/>
            <a:chExt cx="1081392" cy="59648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1392" cy="596480"/>
            </a:xfrm>
            <a:custGeom>
              <a:avLst/>
              <a:gdLst/>
              <a:ahLst/>
              <a:cxnLst/>
              <a:rect l="l" t="t" r="r" b="b"/>
              <a:pathLst>
                <a:path w="1081392" h="596480">
                  <a:moveTo>
                    <a:pt x="0" y="0"/>
                  </a:moveTo>
                  <a:lnTo>
                    <a:pt x="1081392" y="0"/>
                  </a:lnTo>
                  <a:lnTo>
                    <a:pt x="1081392" y="596480"/>
                  </a:lnTo>
                  <a:lnTo>
                    <a:pt x="0" y="596480"/>
                  </a:lnTo>
                  <a:close/>
                </a:path>
              </a:pathLst>
            </a:custGeom>
            <a:blipFill>
              <a:blip r:embed="rId2"/>
              <a:stretch>
                <a:fillRect t="-10486" b="-10486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Freeform 4"/>
          <p:cNvSpPr/>
          <p:nvPr/>
        </p:nvSpPr>
        <p:spPr>
          <a:xfrm>
            <a:off x="8282462" y="2787062"/>
            <a:ext cx="837835" cy="837835"/>
          </a:xfrm>
          <a:custGeom>
            <a:avLst/>
            <a:gdLst/>
            <a:ahLst/>
            <a:cxnLst/>
            <a:rect l="l" t="t" r="r" b="b"/>
            <a:pathLst>
              <a:path w="837835" h="837835">
                <a:moveTo>
                  <a:pt x="0" y="0"/>
                </a:moveTo>
                <a:lnTo>
                  <a:pt x="837835" y="0"/>
                </a:lnTo>
                <a:lnTo>
                  <a:pt x="837835" y="837834"/>
                </a:lnTo>
                <a:lnTo>
                  <a:pt x="0" y="837834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5" name="Freeform 5"/>
          <p:cNvSpPr/>
          <p:nvPr/>
        </p:nvSpPr>
        <p:spPr>
          <a:xfrm>
            <a:off x="8304818" y="5414754"/>
            <a:ext cx="837835" cy="837835"/>
          </a:xfrm>
          <a:custGeom>
            <a:avLst/>
            <a:gdLst/>
            <a:ahLst/>
            <a:cxnLst/>
            <a:rect l="l" t="t" r="r" b="b"/>
            <a:pathLst>
              <a:path w="837835" h="837835">
                <a:moveTo>
                  <a:pt x="0" y="0"/>
                </a:moveTo>
                <a:lnTo>
                  <a:pt x="837835" y="0"/>
                </a:lnTo>
                <a:lnTo>
                  <a:pt x="837835" y="837835"/>
                </a:lnTo>
                <a:lnTo>
                  <a:pt x="0" y="8378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8304818" y="7348220"/>
            <a:ext cx="837835" cy="837835"/>
          </a:xfrm>
          <a:custGeom>
            <a:avLst/>
            <a:gdLst/>
            <a:ahLst/>
            <a:cxnLst/>
            <a:rect l="l" t="t" r="r" b="b"/>
            <a:pathLst>
              <a:path w="837835" h="837835">
                <a:moveTo>
                  <a:pt x="0" y="0"/>
                </a:moveTo>
                <a:lnTo>
                  <a:pt x="837835" y="0"/>
                </a:lnTo>
                <a:lnTo>
                  <a:pt x="837835" y="837835"/>
                </a:lnTo>
                <a:lnTo>
                  <a:pt x="0" y="83783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704514" y="475932"/>
            <a:ext cx="15126229" cy="14046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8799"/>
              </a:lnSpc>
            </a:pPr>
            <a:r>
              <a:rPr lang="en-US" sz="8799" spc="-140">
                <a:solidFill>
                  <a:srgbClr val="0D2940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Problem - Alert Overload Crisis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460686" y="2537776"/>
            <a:ext cx="6370057" cy="19672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>
                <a:solidFill>
                  <a:srgbClr val="0D294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Device clinics face </a:t>
            </a:r>
            <a:r>
              <a:rPr lang="en-US" sz="2799" b="1">
                <a:solidFill>
                  <a:srgbClr val="FF3131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300-600</a:t>
            </a:r>
            <a:r>
              <a:rPr lang="en-US" sz="2799" b="1">
                <a:solidFill>
                  <a:srgbClr val="0D294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 remote monitoring alerts per day → That's </a:t>
            </a:r>
            <a:r>
              <a:rPr lang="en-US" sz="2799" b="1">
                <a:solidFill>
                  <a:srgbClr val="FF3131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3-5x more</a:t>
            </a:r>
            <a:r>
              <a:rPr lang="en-US" sz="2799" b="1">
                <a:solidFill>
                  <a:srgbClr val="0D294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 workload than in-person follow-up.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460686" y="5162073"/>
            <a:ext cx="6370057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>
                <a:solidFill>
                  <a:srgbClr val="0D294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Clinic managers spend </a:t>
            </a:r>
            <a:r>
              <a:rPr lang="en-US" sz="2799" b="1">
                <a:solidFill>
                  <a:srgbClr val="FF3131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4-6 HOURS</a:t>
            </a:r>
            <a:r>
              <a:rPr lang="en-US" sz="2799" b="1">
                <a:solidFill>
                  <a:srgbClr val="0D294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 daily manually triaging alerts → With </a:t>
            </a:r>
            <a:r>
              <a:rPr lang="en-US" sz="2799" b="1">
                <a:solidFill>
                  <a:srgbClr val="FF3131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NO</a:t>
            </a:r>
            <a:r>
              <a:rPr lang="en-US" sz="2799" b="1">
                <a:solidFill>
                  <a:srgbClr val="0D294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 standardised workflow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9666528" y="7160441"/>
            <a:ext cx="6489097" cy="2462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919"/>
              </a:lnSpc>
            </a:pPr>
            <a:r>
              <a:rPr lang="en-US" sz="2799" b="1" dirty="0">
                <a:solidFill>
                  <a:srgbClr val="FF3131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50%</a:t>
            </a:r>
            <a:r>
              <a:rPr lang="en-US" sz="2799" b="1" dirty="0">
                <a:solidFill>
                  <a:srgbClr val="0D294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 of clinics report dissatisfaction with current processes → Leads to </a:t>
            </a:r>
            <a:r>
              <a:rPr lang="en-US" sz="2799" b="1" dirty="0">
                <a:solidFill>
                  <a:srgbClr val="FF3131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missed</a:t>
            </a:r>
            <a:r>
              <a:rPr lang="en-US" sz="2799" b="1" dirty="0">
                <a:solidFill>
                  <a:srgbClr val="0D294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 alerts, staff burnout, compliance gaps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7038063" y="-115697"/>
            <a:ext cx="933105" cy="10518394"/>
            <a:chOff x="0" y="0"/>
            <a:chExt cx="245756" cy="2770277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245756" cy="2770276"/>
            </a:xfrm>
            <a:custGeom>
              <a:avLst/>
              <a:gdLst/>
              <a:ahLst/>
              <a:cxnLst/>
              <a:rect l="l" t="t" r="r" b="b"/>
              <a:pathLst>
                <a:path w="245756" h="2770276">
                  <a:moveTo>
                    <a:pt x="0" y="0"/>
                  </a:moveTo>
                  <a:lnTo>
                    <a:pt x="245756" y="0"/>
                  </a:lnTo>
                  <a:lnTo>
                    <a:pt x="245756" y="2770276"/>
                  </a:lnTo>
                  <a:lnTo>
                    <a:pt x="0" y="2770276"/>
                  </a:lnTo>
                  <a:close/>
                </a:path>
              </a:pathLst>
            </a:custGeom>
            <a:solidFill>
              <a:srgbClr val="0D29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245756" cy="28083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14"/>
          <p:cNvSpPr/>
          <p:nvPr/>
        </p:nvSpPr>
        <p:spPr>
          <a:xfrm>
            <a:off x="16155625" y="178031"/>
            <a:ext cx="568113" cy="319176"/>
          </a:xfrm>
          <a:custGeom>
            <a:avLst/>
            <a:gdLst/>
            <a:ahLst/>
            <a:cxnLst/>
            <a:rect l="l" t="t" r="r" b="b"/>
            <a:pathLst>
              <a:path w="568113" h="319176">
                <a:moveTo>
                  <a:pt x="0" y="0"/>
                </a:moveTo>
                <a:lnTo>
                  <a:pt x="568113" y="0"/>
                </a:lnTo>
                <a:lnTo>
                  <a:pt x="568113" y="319177"/>
                </a:lnTo>
                <a:lnTo>
                  <a:pt x="0" y="31917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3600542"/>
            <a:ext cx="18288000" cy="851812"/>
            <a:chOff x="0" y="0"/>
            <a:chExt cx="4816593" cy="2243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4345"/>
            </a:xfrm>
            <a:custGeom>
              <a:avLst/>
              <a:gdLst/>
              <a:ahLst/>
              <a:cxnLst/>
              <a:rect l="l" t="t" r="r" b="b"/>
              <a:pathLst>
                <a:path w="4816592" h="224345">
                  <a:moveTo>
                    <a:pt x="0" y="0"/>
                  </a:moveTo>
                  <a:lnTo>
                    <a:pt x="4816592" y="0"/>
                  </a:lnTo>
                  <a:lnTo>
                    <a:pt x="4816592" y="224345"/>
                  </a:lnTo>
                  <a:lnTo>
                    <a:pt x="0" y="224345"/>
                  </a:lnTo>
                  <a:close/>
                </a:path>
              </a:pathLst>
            </a:custGeom>
            <a:gradFill rotWithShape="1">
              <a:gsLst>
                <a:gs pos="0">
                  <a:srgbClr val="397072">
                    <a:alpha val="0"/>
                  </a:srgbClr>
                </a:gs>
                <a:gs pos="100000">
                  <a:srgbClr val="18575B">
                    <a:alpha val="100000"/>
                  </a:srgbClr>
                </a:gs>
              </a:gsLst>
              <a:lin ang="0"/>
            </a:gra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816593" cy="2624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199"/>
                </a:lnSpc>
              </a:pPr>
              <a:endParaRPr/>
            </a:p>
          </p:txBody>
        </p:sp>
      </p:grpSp>
      <p:sp>
        <p:nvSpPr>
          <p:cNvPr id="5" name="AutoShape 5"/>
          <p:cNvSpPr/>
          <p:nvPr/>
        </p:nvSpPr>
        <p:spPr>
          <a:xfrm>
            <a:off x="4800691" y="4045498"/>
            <a:ext cx="1097913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sp>
        <p:nvSpPr>
          <p:cNvPr id="6" name="AutoShape 6"/>
          <p:cNvSpPr/>
          <p:nvPr/>
        </p:nvSpPr>
        <p:spPr>
          <a:xfrm>
            <a:off x="11456549" y="3968562"/>
            <a:ext cx="1097913" cy="0"/>
          </a:xfrm>
          <a:prstGeom prst="line">
            <a:avLst/>
          </a:prstGeom>
          <a:ln w="38100" cap="flat">
            <a:solidFill>
              <a:srgbClr val="FFFFFF"/>
            </a:solidFill>
            <a:prstDash val="solid"/>
            <a:headEnd type="oval" w="lg" len="lg"/>
            <a:tailEnd type="oval" w="lg" len="lg"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7010874" y="682342"/>
            <a:ext cx="11199391" cy="2254815"/>
            <a:chOff x="0" y="0"/>
            <a:chExt cx="1583589" cy="31883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583589" cy="318830"/>
            </a:xfrm>
            <a:custGeom>
              <a:avLst/>
              <a:gdLst/>
              <a:ahLst/>
              <a:cxnLst/>
              <a:rect l="l" t="t" r="r" b="b"/>
              <a:pathLst>
                <a:path w="1583589" h="318830">
                  <a:moveTo>
                    <a:pt x="0" y="0"/>
                  </a:moveTo>
                  <a:lnTo>
                    <a:pt x="1583589" y="0"/>
                  </a:lnTo>
                  <a:lnTo>
                    <a:pt x="1583589" y="318830"/>
                  </a:lnTo>
                  <a:lnTo>
                    <a:pt x="0" y="318830"/>
                  </a:lnTo>
                  <a:close/>
                </a:path>
              </a:pathLst>
            </a:custGeom>
            <a:blipFill>
              <a:blip r:embed="rId2"/>
              <a:stretch>
                <a:fillRect t="-115459" b="-115459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9" name="Group 9"/>
          <p:cNvGrpSpPr/>
          <p:nvPr/>
        </p:nvGrpSpPr>
        <p:grpSpPr>
          <a:xfrm>
            <a:off x="3160419" y="7465463"/>
            <a:ext cx="11981918" cy="1068742"/>
            <a:chOff x="0" y="0"/>
            <a:chExt cx="3155731" cy="281479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3155731" cy="281479"/>
            </a:xfrm>
            <a:custGeom>
              <a:avLst/>
              <a:gdLst/>
              <a:ahLst/>
              <a:cxnLst/>
              <a:rect l="l" t="t" r="r" b="b"/>
              <a:pathLst>
                <a:path w="3155731" h="281479">
                  <a:moveTo>
                    <a:pt x="32953" y="0"/>
                  </a:moveTo>
                  <a:lnTo>
                    <a:pt x="3122779" y="0"/>
                  </a:lnTo>
                  <a:cubicBezTo>
                    <a:pt x="3131518" y="0"/>
                    <a:pt x="3139900" y="3472"/>
                    <a:pt x="3146080" y="9652"/>
                  </a:cubicBezTo>
                  <a:cubicBezTo>
                    <a:pt x="3152260" y="15832"/>
                    <a:pt x="3155731" y="24213"/>
                    <a:pt x="3155731" y="32953"/>
                  </a:cubicBezTo>
                  <a:lnTo>
                    <a:pt x="3155731" y="248527"/>
                  </a:lnTo>
                  <a:cubicBezTo>
                    <a:pt x="3155731" y="257266"/>
                    <a:pt x="3152260" y="265648"/>
                    <a:pt x="3146080" y="271828"/>
                  </a:cubicBezTo>
                  <a:cubicBezTo>
                    <a:pt x="3139900" y="278008"/>
                    <a:pt x="3131518" y="281479"/>
                    <a:pt x="3122779" y="281479"/>
                  </a:cubicBezTo>
                  <a:lnTo>
                    <a:pt x="32953" y="281479"/>
                  </a:lnTo>
                  <a:cubicBezTo>
                    <a:pt x="24213" y="281479"/>
                    <a:pt x="15832" y="278008"/>
                    <a:pt x="9652" y="271828"/>
                  </a:cubicBezTo>
                  <a:cubicBezTo>
                    <a:pt x="3472" y="265648"/>
                    <a:pt x="0" y="257266"/>
                    <a:pt x="0" y="248527"/>
                  </a:cubicBezTo>
                  <a:lnTo>
                    <a:pt x="0" y="32953"/>
                  </a:lnTo>
                  <a:cubicBezTo>
                    <a:pt x="0" y="24213"/>
                    <a:pt x="3472" y="15832"/>
                    <a:pt x="9652" y="9652"/>
                  </a:cubicBezTo>
                  <a:cubicBezTo>
                    <a:pt x="15832" y="3472"/>
                    <a:pt x="24213" y="0"/>
                    <a:pt x="32953" y="0"/>
                  </a:cubicBez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-38100"/>
              <a:ext cx="3155731" cy="3195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2" name="TextBox 12"/>
          <p:cNvSpPr txBox="1"/>
          <p:nvPr/>
        </p:nvSpPr>
        <p:spPr>
          <a:xfrm>
            <a:off x="546698" y="238125"/>
            <a:ext cx="6464175" cy="29051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59"/>
              </a:lnSpc>
            </a:pPr>
            <a:r>
              <a:rPr lang="en-US" sz="8799">
                <a:solidFill>
                  <a:srgbClr val="191919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CHANGE WE WANT TO SEE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81001" y="3791497"/>
            <a:ext cx="3707512" cy="42227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 dirty="0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PATIENT SAFETY FIRST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400800" y="3778380"/>
            <a:ext cx="4545792" cy="43538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 dirty="0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STAFF WELLNESS MATTERS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3468861" y="3778380"/>
            <a:ext cx="4124735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EVIDENCE-BASED CARE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3921218" y="4911141"/>
            <a:ext cx="3672378" cy="20399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0"/>
              </a:lnSpc>
              <a:spcBef>
                <a:spcPct val="0"/>
              </a:spcBef>
            </a:pPr>
            <a:r>
              <a:rPr lang="en-US" sz="2936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Clinical innovation driven by</a:t>
            </a:r>
          </a:p>
          <a:p>
            <a:pPr algn="ctr">
              <a:lnSpc>
                <a:spcPts val="4110"/>
              </a:lnSpc>
              <a:spcBef>
                <a:spcPct val="0"/>
              </a:spcBef>
            </a:pPr>
            <a:r>
              <a:rPr lang="en-US" sz="2936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frontline clinicians, not consultants.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6768908" y="4911141"/>
            <a:ext cx="4019558" cy="1525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0"/>
              </a:lnSpc>
              <a:spcBef>
                <a:spcPct val="0"/>
              </a:spcBef>
            </a:pPr>
            <a:r>
              <a:rPr lang="en-US" sz="2936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Clinicians doing what they love</a:t>
            </a:r>
          </a:p>
          <a:p>
            <a:pPr algn="ctr">
              <a:lnSpc>
                <a:spcPts val="4110"/>
              </a:lnSpc>
              <a:spcBef>
                <a:spcPct val="0"/>
              </a:spcBef>
            </a:pPr>
            <a:r>
              <a:rPr lang="en-US" sz="2936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= caring for patients.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48218" y="4911141"/>
            <a:ext cx="2951502" cy="15256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0"/>
              </a:lnSpc>
              <a:spcBef>
                <a:spcPct val="0"/>
              </a:spcBef>
            </a:pPr>
            <a:r>
              <a:rPr lang="en-US" sz="2936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Patient safety by design,</a:t>
            </a:r>
          </a:p>
          <a:p>
            <a:pPr algn="ctr">
              <a:lnSpc>
                <a:spcPts val="4110"/>
              </a:lnSpc>
              <a:spcBef>
                <a:spcPct val="0"/>
              </a:spcBef>
            </a:pPr>
            <a:r>
              <a:rPr lang="en-US" sz="2936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not by luck.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1766936" y="8819955"/>
            <a:ext cx="14462461" cy="10112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0"/>
              </a:lnSpc>
              <a:spcBef>
                <a:spcPct val="0"/>
              </a:spcBef>
            </a:pPr>
            <a:r>
              <a:rPr lang="en-US" sz="2936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It's about giving clinicians back their time, their confidence, and their focus on what matters: PATIENTS.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3799720" y="7636913"/>
            <a:ext cx="10848231" cy="6055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950"/>
              </a:lnSpc>
              <a:spcBef>
                <a:spcPct val="0"/>
              </a:spcBef>
            </a:pPr>
            <a:r>
              <a:rPr lang="en-US" sz="3536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This isn't about software. This isn't about metrics.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 rot="-5400000">
            <a:off x="8927218" y="969205"/>
            <a:ext cx="433563" cy="18288000"/>
            <a:chOff x="0" y="0"/>
            <a:chExt cx="114189" cy="481659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14189" cy="4816592"/>
            </a:xfrm>
            <a:custGeom>
              <a:avLst/>
              <a:gdLst/>
              <a:ahLst/>
              <a:cxnLst/>
              <a:rect l="l" t="t" r="r" b="b"/>
              <a:pathLst>
                <a:path w="114189" h="4816592">
                  <a:moveTo>
                    <a:pt x="0" y="0"/>
                  </a:moveTo>
                  <a:lnTo>
                    <a:pt x="114189" y="0"/>
                  </a:lnTo>
                  <a:lnTo>
                    <a:pt x="114189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D29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14189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1440674" y="2616882"/>
            <a:ext cx="2636408" cy="2636408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7540" y="0"/>
                  </a:moveTo>
                  <a:lnTo>
                    <a:pt x="745260" y="0"/>
                  </a:lnTo>
                  <a:cubicBezTo>
                    <a:pt x="763172" y="0"/>
                    <a:pt x="780352" y="7116"/>
                    <a:pt x="793018" y="19782"/>
                  </a:cubicBezTo>
                  <a:cubicBezTo>
                    <a:pt x="805684" y="32448"/>
                    <a:pt x="812800" y="49628"/>
                    <a:pt x="812800" y="67540"/>
                  </a:cubicBezTo>
                  <a:lnTo>
                    <a:pt x="812800" y="745260"/>
                  </a:lnTo>
                  <a:cubicBezTo>
                    <a:pt x="812800" y="763172"/>
                    <a:pt x="805684" y="780352"/>
                    <a:pt x="793018" y="793018"/>
                  </a:cubicBezTo>
                  <a:cubicBezTo>
                    <a:pt x="780352" y="805684"/>
                    <a:pt x="763172" y="812800"/>
                    <a:pt x="745260" y="812800"/>
                  </a:cubicBezTo>
                  <a:lnTo>
                    <a:pt x="67540" y="812800"/>
                  </a:lnTo>
                  <a:cubicBezTo>
                    <a:pt x="49628" y="812800"/>
                    <a:pt x="32448" y="805684"/>
                    <a:pt x="19782" y="793018"/>
                  </a:cubicBezTo>
                  <a:cubicBezTo>
                    <a:pt x="7116" y="780352"/>
                    <a:pt x="0" y="763172"/>
                    <a:pt x="0" y="745260"/>
                  </a:cubicBezTo>
                  <a:lnTo>
                    <a:pt x="0" y="67540"/>
                  </a:lnTo>
                  <a:cubicBezTo>
                    <a:pt x="0" y="49628"/>
                    <a:pt x="7116" y="32448"/>
                    <a:pt x="19782" y="19782"/>
                  </a:cubicBezTo>
                  <a:cubicBezTo>
                    <a:pt x="32448" y="7116"/>
                    <a:pt x="49628" y="0"/>
                    <a:pt x="67540" y="0"/>
                  </a:cubicBez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15299928" y="2616882"/>
            <a:ext cx="2636408" cy="2636408"/>
            <a:chOff x="0" y="0"/>
            <a:chExt cx="812800" cy="81280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67540" y="0"/>
                  </a:moveTo>
                  <a:lnTo>
                    <a:pt x="745260" y="0"/>
                  </a:lnTo>
                  <a:cubicBezTo>
                    <a:pt x="763172" y="0"/>
                    <a:pt x="780352" y="7116"/>
                    <a:pt x="793018" y="19782"/>
                  </a:cubicBezTo>
                  <a:cubicBezTo>
                    <a:pt x="805684" y="32448"/>
                    <a:pt x="812800" y="49628"/>
                    <a:pt x="812800" y="67540"/>
                  </a:cubicBezTo>
                  <a:lnTo>
                    <a:pt x="812800" y="745260"/>
                  </a:lnTo>
                  <a:cubicBezTo>
                    <a:pt x="812800" y="763172"/>
                    <a:pt x="805684" y="780352"/>
                    <a:pt x="793018" y="793018"/>
                  </a:cubicBezTo>
                  <a:cubicBezTo>
                    <a:pt x="780352" y="805684"/>
                    <a:pt x="763172" y="812800"/>
                    <a:pt x="745260" y="812800"/>
                  </a:cubicBezTo>
                  <a:lnTo>
                    <a:pt x="67540" y="812800"/>
                  </a:lnTo>
                  <a:cubicBezTo>
                    <a:pt x="49628" y="812800"/>
                    <a:pt x="32448" y="805684"/>
                    <a:pt x="19782" y="793018"/>
                  </a:cubicBezTo>
                  <a:cubicBezTo>
                    <a:pt x="7116" y="780352"/>
                    <a:pt x="0" y="763172"/>
                    <a:pt x="0" y="745260"/>
                  </a:cubicBezTo>
                  <a:lnTo>
                    <a:pt x="0" y="67540"/>
                  </a:lnTo>
                  <a:cubicBezTo>
                    <a:pt x="0" y="49628"/>
                    <a:pt x="7116" y="32448"/>
                    <a:pt x="19782" y="19782"/>
                  </a:cubicBezTo>
                  <a:cubicBezTo>
                    <a:pt x="32448" y="7116"/>
                    <a:pt x="49628" y="0"/>
                    <a:pt x="67540" y="0"/>
                  </a:cubicBezTo>
                  <a:close/>
                </a:path>
              </a:pathLst>
            </a:custGeom>
            <a:blipFill>
              <a:blip r:embed="rId3"/>
              <a:stretch>
                <a:fillRect t="-15562" b="-15562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9" name="Freeform 9"/>
          <p:cNvSpPr/>
          <p:nvPr/>
        </p:nvSpPr>
        <p:spPr>
          <a:xfrm>
            <a:off x="15620254" y="7187880"/>
            <a:ext cx="1995757" cy="1912382"/>
          </a:xfrm>
          <a:custGeom>
            <a:avLst/>
            <a:gdLst/>
            <a:ahLst/>
            <a:cxnLst/>
            <a:rect l="l" t="t" r="r" b="b"/>
            <a:pathLst>
              <a:path w="1995757" h="1912382">
                <a:moveTo>
                  <a:pt x="0" y="0"/>
                </a:moveTo>
                <a:lnTo>
                  <a:pt x="1995757" y="0"/>
                </a:lnTo>
                <a:lnTo>
                  <a:pt x="1995757" y="1912382"/>
                </a:lnTo>
                <a:lnTo>
                  <a:pt x="0" y="1912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7323" t="-101365" r="-56516" b="-25756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11817739" y="7188836"/>
            <a:ext cx="1882279" cy="1911426"/>
          </a:xfrm>
          <a:custGeom>
            <a:avLst/>
            <a:gdLst/>
            <a:ahLst/>
            <a:cxnLst/>
            <a:rect l="l" t="t" r="r" b="b"/>
            <a:pathLst>
              <a:path w="1882279" h="1911426">
                <a:moveTo>
                  <a:pt x="0" y="0"/>
                </a:moveTo>
                <a:lnTo>
                  <a:pt x="1882279" y="0"/>
                </a:lnTo>
                <a:lnTo>
                  <a:pt x="1882279" y="1911426"/>
                </a:lnTo>
                <a:lnTo>
                  <a:pt x="0" y="191142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83349" t="-91197" r="-81655" b="-26361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TextBox 11"/>
          <p:cNvSpPr txBox="1"/>
          <p:nvPr/>
        </p:nvSpPr>
        <p:spPr>
          <a:xfrm>
            <a:off x="778069" y="2559732"/>
            <a:ext cx="8365931" cy="457868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496"/>
              </a:lnSpc>
              <a:spcBef>
                <a:spcPct val="0"/>
              </a:spcBef>
            </a:pPr>
            <a:r>
              <a:rPr lang="en-US" sz="3211" b="1" dirty="0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What we're asking for:</a:t>
            </a:r>
          </a:p>
          <a:p>
            <a:pPr algn="l">
              <a:lnSpc>
                <a:spcPts val="4496"/>
              </a:lnSpc>
              <a:spcBef>
                <a:spcPct val="0"/>
              </a:spcBef>
            </a:pPr>
            <a:endParaRPr lang="en-US" sz="3211" b="1" dirty="0">
              <a:solidFill>
                <a:srgbClr val="19191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4496"/>
              </a:lnSpc>
              <a:spcBef>
                <a:spcPct val="0"/>
              </a:spcBef>
            </a:pPr>
            <a:r>
              <a:rPr lang="en-US" sz="3211" b="1" dirty="0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Your vote on </a:t>
            </a:r>
            <a:r>
              <a:rPr lang="en-US" sz="3211" b="1" dirty="0" err="1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CardiQ</a:t>
            </a:r>
            <a:r>
              <a:rPr lang="en-US" sz="3211" b="1" dirty="0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</a:t>
            </a:r>
          </a:p>
          <a:p>
            <a:pPr algn="l">
              <a:lnSpc>
                <a:spcPts val="4496"/>
              </a:lnSpc>
              <a:spcBef>
                <a:spcPct val="0"/>
              </a:spcBef>
            </a:pPr>
            <a:r>
              <a:rPr lang="en-US" sz="3211" b="1" dirty="0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Share with colleagues &amp; other clinics</a:t>
            </a:r>
          </a:p>
          <a:p>
            <a:pPr algn="l">
              <a:lnSpc>
                <a:spcPts val="4496"/>
              </a:lnSpc>
              <a:spcBef>
                <a:spcPct val="0"/>
              </a:spcBef>
            </a:pPr>
            <a:r>
              <a:rPr lang="en-US" sz="3211" b="1" dirty="0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Get the toolkit (slides + SOP + tools)</a:t>
            </a:r>
          </a:p>
          <a:p>
            <a:pPr algn="l">
              <a:lnSpc>
                <a:spcPts val="4496"/>
              </a:lnSpc>
              <a:spcBef>
                <a:spcPct val="0"/>
              </a:spcBef>
            </a:pPr>
            <a:r>
              <a:rPr lang="en-US" sz="3211" b="1" dirty="0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✓ Join early adopter pilot </a:t>
            </a:r>
          </a:p>
          <a:p>
            <a:pPr algn="l">
              <a:lnSpc>
                <a:spcPts val="4496"/>
              </a:lnSpc>
              <a:spcBef>
                <a:spcPct val="0"/>
              </a:spcBef>
            </a:pPr>
            <a:endParaRPr lang="en-US" sz="3211" b="1" dirty="0">
              <a:solidFill>
                <a:srgbClr val="19191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  <a:p>
            <a:pPr algn="l">
              <a:lnSpc>
                <a:spcPts val="4496"/>
              </a:lnSpc>
              <a:spcBef>
                <a:spcPct val="0"/>
              </a:spcBef>
            </a:pPr>
            <a:r>
              <a:rPr lang="en-US" sz="3211" b="1" dirty="0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Your support = clinical innovation wins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78069" y="-50165"/>
            <a:ext cx="16731861" cy="174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191919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READY TO TRANSFORM YOUR CLINIC?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71989" y="7593812"/>
            <a:ext cx="7581900" cy="497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10"/>
              </a:lnSpc>
              <a:spcBef>
                <a:spcPct val="0"/>
              </a:spcBef>
            </a:pPr>
            <a:r>
              <a:rPr lang="en-US" sz="2936" b="1" dirty="0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Thank you for caring about alert triage.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1708636" y="5544740"/>
            <a:ext cx="2100486" cy="87855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10"/>
              </a:lnSpc>
            </a:pPr>
            <a:r>
              <a:rPr lang="en-US" sz="2936" b="1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Dr Srividya </a:t>
            </a:r>
          </a:p>
          <a:p>
            <a:pPr algn="ctr">
              <a:lnSpc>
                <a:spcPts val="2990"/>
              </a:lnSpc>
              <a:spcBef>
                <a:spcPct val="0"/>
              </a:spcBef>
            </a:pPr>
            <a:r>
              <a:rPr lang="en-US" sz="2136" b="1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Narayanan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0896600" y="6563645"/>
            <a:ext cx="3542511" cy="272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90"/>
              </a:lnSpc>
              <a:spcBef>
                <a:spcPct val="0"/>
              </a:spcBef>
            </a:pPr>
            <a:r>
              <a:rPr lang="en-US" sz="1636" b="1" dirty="0" err="1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narayanan.sri@northeastern.edu</a:t>
            </a:r>
            <a:endParaRPr lang="en-US" sz="1636" b="1" dirty="0">
              <a:solidFill>
                <a:srgbClr val="19191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  <p:sp>
        <p:nvSpPr>
          <p:cNvPr id="16" name="TextBox 16"/>
          <p:cNvSpPr txBox="1"/>
          <p:nvPr/>
        </p:nvSpPr>
        <p:spPr>
          <a:xfrm>
            <a:off x="15620255" y="5544789"/>
            <a:ext cx="1800062" cy="87850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110"/>
              </a:lnSpc>
            </a:pPr>
            <a:r>
              <a:rPr lang="en-US" sz="2936" b="1" dirty="0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Apekshit</a:t>
            </a:r>
          </a:p>
          <a:p>
            <a:pPr algn="ctr">
              <a:lnSpc>
                <a:spcPts val="2995"/>
              </a:lnSpc>
              <a:spcBef>
                <a:spcPct val="0"/>
              </a:spcBef>
            </a:pPr>
            <a:r>
              <a:rPr lang="en-US" sz="2139" b="1" dirty="0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Mhatre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14909172" y="6563645"/>
            <a:ext cx="3378824" cy="27276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290"/>
              </a:lnSpc>
              <a:spcBef>
                <a:spcPct val="0"/>
              </a:spcBef>
            </a:pPr>
            <a:r>
              <a:rPr lang="en-US" sz="1636" b="1" dirty="0" err="1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mhatre.ap@northeastern.edu</a:t>
            </a:r>
            <a:endParaRPr lang="en-US" sz="1636" b="1" dirty="0">
              <a:solidFill>
                <a:srgbClr val="191919"/>
              </a:solidFill>
              <a:latin typeface="Canva Sans Bold"/>
              <a:ea typeface="Canva Sans Bold"/>
              <a:cs typeface="Canva Sans Bold"/>
              <a:sym typeface="Canva Sans Bold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8F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416485" y="2887975"/>
            <a:ext cx="4746787" cy="5725531"/>
            <a:chOff x="0" y="0"/>
            <a:chExt cx="1229694" cy="148324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29694" cy="1483245"/>
            </a:xfrm>
            <a:custGeom>
              <a:avLst/>
              <a:gdLst/>
              <a:ahLst/>
              <a:cxnLst/>
              <a:rect l="l" t="t" r="r" b="b"/>
              <a:pathLst>
                <a:path w="1229694" h="1483245">
                  <a:moveTo>
                    <a:pt x="0" y="0"/>
                  </a:moveTo>
                  <a:lnTo>
                    <a:pt x="1229694" y="0"/>
                  </a:lnTo>
                  <a:lnTo>
                    <a:pt x="1229694" y="1483245"/>
                  </a:lnTo>
                  <a:lnTo>
                    <a:pt x="0" y="1483245"/>
                  </a:lnTo>
                  <a:close/>
                </a:path>
              </a:pathLst>
            </a:custGeom>
            <a:solidFill>
              <a:srgbClr val="FF31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229694" cy="1521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916022" y="2887975"/>
            <a:ext cx="4746787" cy="5725531"/>
            <a:chOff x="0" y="0"/>
            <a:chExt cx="1229694" cy="148324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229694" cy="1483245"/>
            </a:xfrm>
            <a:custGeom>
              <a:avLst/>
              <a:gdLst/>
              <a:ahLst/>
              <a:cxnLst/>
              <a:rect l="l" t="t" r="r" b="b"/>
              <a:pathLst>
                <a:path w="1229694" h="1483245">
                  <a:moveTo>
                    <a:pt x="0" y="0"/>
                  </a:moveTo>
                  <a:lnTo>
                    <a:pt x="1229694" y="0"/>
                  </a:lnTo>
                  <a:lnTo>
                    <a:pt x="1229694" y="1483245"/>
                  </a:lnTo>
                  <a:lnTo>
                    <a:pt x="0" y="1483245"/>
                  </a:lnTo>
                  <a:close/>
                </a:path>
              </a:pathLst>
            </a:custGeom>
            <a:solidFill>
              <a:srgbClr val="57774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1229694" cy="1521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621950" y="3099569"/>
            <a:ext cx="4335857" cy="5188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4592" lvl="1" indent="-307296" algn="l">
              <a:lnSpc>
                <a:spcPts val="4640"/>
              </a:lnSpc>
              <a:buFont typeface="Arial"/>
              <a:buChar char="•"/>
            </a:pPr>
            <a:r>
              <a:rPr lang="en-US" sz="2846" b="1">
                <a:solidFill>
                  <a:srgbClr val="FFFFFF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Patient Safety Liability</a:t>
            </a:r>
          </a:p>
          <a:p>
            <a:pPr marL="614592" lvl="1" indent="-307296" algn="l">
              <a:lnSpc>
                <a:spcPts val="4640"/>
              </a:lnSpc>
              <a:buFont typeface="Arial"/>
              <a:buChar char="•"/>
            </a:pPr>
            <a:r>
              <a:rPr lang="en-US" sz="2846" b="1">
                <a:solidFill>
                  <a:srgbClr val="FFFFFF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Real case examples (lead failure, AF episode)</a:t>
            </a:r>
          </a:p>
          <a:p>
            <a:pPr marL="614592" lvl="1" indent="-307296" algn="l">
              <a:lnSpc>
                <a:spcPts val="4640"/>
              </a:lnSpc>
              <a:buFont typeface="Arial"/>
              <a:buChar char="•"/>
            </a:pPr>
            <a:r>
              <a:rPr lang="en-US" sz="2846" b="1">
                <a:solidFill>
                  <a:srgbClr val="FFFFFF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$50K-$200K+ per incident</a:t>
            </a:r>
          </a:p>
          <a:p>
            <a:pPr marL="614592" lvl="1" indent="-307296" algn="l">
              <a:lnSpc>
                <a:spcPts val="4640"/>
              </a:lnSpc>
              <a:buFont typeface="Arial"/>
              <a:buChar char="•"/>
            </a:pPr>
            <a:r>
              <a:rPr lang="en-US" sz="2846" b="1">
                <a:solidFill>
                  <a:srgbClr val="FFFFFF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$500K-$2M+ annual exposure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129568" y="449550"/>
            <a:ext cx="15845675" cy="16126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911"/>
              </a:lnSpc>
            </a:pPr>
            <a:r>
              <a:rPr lang="en-US" sz="8799">
                <a:solidFill>
                  <a:srgbClr val="0D2940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What </a:t>
            </a:r>
            <a:r>
              <a:rPr lang="en-US" sz="8799">
                <a:solidFill>
                  <a:srgbClr val="0097B2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ALERT OVERLOAD</a:t>
            </a:r>
            <a:r>
              <a:rPr lang="en-US" sz="8799">
                <a:solidFill>
                  <a:srgbClr val="0D2940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 really costs?</a:t>
            </a:r>
          </a:p>
        </p:txBody>
      </p:sp>
      <p:grpSp>
        <p:nvGrpSpPr>
          <p:cNvPr id="10" name="Group 10"/>
          <p:cNvGrpSpPr/>
          <p:nvPr/>
        </p:nvGrpSpPr>
        <p:grpSpPr>
          <a:xfrm rot="5400000">
            <a:off x="8744557" y="719956"/>
            <a:ext cx="798887" cy="18288000"/>
            <a:chOff x="0" y="0"/>
            <a:chExt cx="210406" cy="4816593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210406" cy="4816592"/>
            </a:xfrm>
            <a:custGeom>
              <a:avLst/>
              <a:gdLst/>
              <a:ahLst/>
              <a:cxnLst/>
              <a:rect l="l" t="t" r="r" b="b"/>
              <a:pathLst>
                <a:path w="210406" h="4816592">
                  <a:moveTo>
                    <a:pt x="0" y="0"/>
                  </a:moveTo>
                  <a:lnTo>
                    <a:pt x="210406" y="0"/>
                  </a:lnTo>
                  <a:lnTo>
                    <a:pt x="210406" y="4816592"/>
                  </a:lnTo>
                  <a:lnTo>
                    <a:pt x="0" y="4816592"/>
                  </a:lnTo>
                  <a:close/>
                </a:path>
              </a:pathLst>
            </a:custGeom>
            <a:solidFill>
              <a:srgbClr val="0D29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38100"/>
              <a:ext cx="210406" cy="48546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3" name="Freeform 13"/>
          <p:cNvSpPr/>
          <p:nvPr/>
        </p:nvSpPr>
        <p:spPr>
          <a:xfrm>
            <a:off x="17464902" y="406599"/>
            <a:ext cx="568113" cy="319176"/>
          </a:xfrm>
          <a:custGeom>
            <a:avLst/>
            <a:gdLst/>
            <a:ahLst/>
            <a:cxnLst/>
            <a:rect l="l" t="t" r="r" b="b"/>
            <a:pathLst>
              <a:path w="568113" h="319176">
                <a:moveTo>
                  <a:pt x="0" y="0"/>
                </a:moveTo>
                <a:lnTo>
                  <a:pt x="568113" y="0"/>
                </a:lnTo>
                <a:lnTo>
                  <a:pt x="568113" y="319176"/>
                </a:lnTo>
                <a:lnTo>
                  <a:pt x="0" y="3191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14" name="TextBox 14"/>
          <p:cNvSpPr txBox="1"/>
          <p:nvPr/>
        </p:nvSpPr>
        <p:spPr>
          <a:xfrm>
            <a:off x="7188353" y="3099569"/>
            <a:ext cx="4059245" cy="4607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4592" lvl="1" indent="-307296" algn="l">
              <a:lnSpc>
                <a:spcPts val="4640"/>
              </a:lnSpc>
              <a:buFont typeface="Arial"/>
              <a:buChar char="•"/>
            </a:pPr>
            <a:r>
              <a:rPr lang="en-US" sz="2846" b="1">
                <a:solidFill>
                  <a:srgbClr val="FFFFFF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Regulatory Compliance Risk</a:t>
            </a:r>
          </a:p>
          <a:p>
            <a:pPr marL="614592" lvl="1" indent="-307296" algn="l">
              <a:lnSpc>
                <a:spcPts val="4640"/>
              </a:lnSpc>
              <a:buFont typeface="Arial"/>
              <a:buChar char="•"/>
            </a:pPr>
            <a:r>
              <a:rPr lang="en-US" sz="2846" b="1">
                <a:solidFill>
                  <a:srgbClr val="FFFFFF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What auditors will ask</a:t>
            </a:r>
          </a:p>
          <a:p>
            <a:pPr marL="614592" lvl="1" indent="-307296" algn="l">
              <a:lnSpc>
                <a:spcPts val="4640"/>
              </a:lnSpc>
              <a:buFont typeface="Arial"/>
              <a:buChar char="•"/>
            </a:pPr>
            <a:r>
              <a:rPr lang="en-US" sz="2846" b="1">
                <a:solidFill>
                  <a:srgbClr val="FFFFFF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Consequences of a failed audit</a:t>
            </a:r>
          </a:p>
          <a:p>
            <a:pPr marL="614592" lvl="1" indent="-307296" algn="l">
              <a:lnSpc>
                <a:spcPts val="4640"/>
              </a:lnSpc>
              <a:buFont typeface="Arial"/>
              <a:buChar char="•"/>
            </a:pPr>
            <a:r>
              <a:rPr lang="en-US" sz="2846" b="1">
                <a:solidFill>
                  <a:srgbClr val="FFFFFF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$200K-$1M+ annual cost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13002171" y="2887975"/>
            <a:ext cx="4746787" cy="5725531"/>
            <a:chOff x="0" y="0"/>
            <a:chExt cx="1229694" cy="1483245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1229694" cy="1483245"/>
            </a:xfrm>
            <a:custGeom>
              <a:avLst/>
              <a:gdLst/>
              <a:ahLst/>
              <a:cxnLst/>
              <a:rect l="l" t="t" r="r" b="b"/>
              <a:pathLst>
                <a:path w="1229694" h="1483245">
                  <a:moveTo>
                    <a:pt x="0" y="0"/>
                  </a:moveTo>
                  <a:lnTo>
                    <a:pt x="1229694" y="0"/>
                  </a:lnTo>
                  <a:lnTo>
                    <a:pt x="1229694" y="1483245"/>
                  </a:lnTo>
                  <a:lnTo>
                    <a:pt x="0" y="1483245"/>
                  </a:lnTo>
                  <a:close/>
                </a:path>
              </a:pathLst>
            </a:custGeom>
            <a:solidFill>
              <a:srgbClr val="FFBD59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0" y="-38100"/>
              <a:ext cx="1229694" cy="152134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18" name="TextBox 18"/>
          <p:cNvSpPr txBox="1"/>
          <p:nvPr/>
        </p:nvSpPr>
        <p:spPr>
          <a:xfrm>
            <a:off x="13291123" y="3099569"/>
            <a:ext cx="4094108" cy="460702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14592" lvl="1" indent="-307296" algn="l">
              <a:lnSpc>
                <a:spcPts val="4640"/>
              </a:lnSpc>
              <a:buFont typeface="Arial"/>
              <a:buChar char="•"/>
            </a:pPr>
            <a:r>
              <a:rPr lang="en-US" sz="2846" b="1">
                <a:solidFill>
                  <a:srgbClr val="FFFFFF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Reimbursement Revenue Loss</a:t>
            </a:r>
          </a:p>
          <a:p>
            <a:pPr marL="614592" lvl="1" indent="-307296" algn="l">
              <a:lnSpc>
                <a:spcPts val="4640"/>
              </a:lnSpc>
              <a:buFont typeface="Arial"/>
              <a:buChar char="•"/>
            </a:pPr>
            <a:r>
              <a:rPr lang="en-US" sz="2846" b="1">
                <a:solidFill>
                  <a:srgbClr val="FFFFFF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40% of clinics lose 30-40% of billing</a:t>
            </a:r>
          </a:p>
          <a:p>
            <a:pPr marL="614592" lvl="1" indent="-307296" algn="l">
              <a:lnSpc>
                <a:spcPts val="4640"/>
              </a:lnSpc>
              <a:buFont typeface="Arial"/>
              <a:buChar char="•"/>
            </a:pPr>
            <a:r>
              <a:rPr lang="en-US" sz="2846" b="1">
                <a:solidFill>
                  <a:srgbClr val="FFFFFF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$3.1M exposure math</a:t>
            </a:r>
          </a:p>
          <a:p>
            <a:pPr marL="614592" lvl="1" indent="-307296" algn="l">
              <a:lnSpc>
                <a:spcPts val="4640"/>
              </a:lnSpc>
              <a:buFont typeface="Arial"/>
              <a:buChar char="•"/>
            </a:pPr>
            <a:r>
              <a:rPr lang="en-US" sz="2846" b="1">
                <a:solidFill>
                  <a:srgbClr val="FFFFFF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$100K-$500K+ annual loss</a:t>
            </a:r>
          </a:p>
        </p:txBody>
      </p:sp>
      <p:sp>
        <p:nvSpPr>
          <p:cNvPr id="19" name="TextBox 19"/>
          <p:cNvSpPr txBox="1"/>
          <p:nvPr/>
        </p:nvSpPr>
        <p:spPr>
          <a:xfrm>
            <a:off x="3883512" y="9515658"/>
            <a:ext cx="10380439" cy="62992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179"/>
              </a:lnSpc>
              <a:spcBef>
                <a:spcPct val="0"/>
              </a:spcBef>
            </a:pPr>
            <a:r>
              <a:rPr lang="en-US" sz="36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TOTAL: $300K-$2M+ per clinic annually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824377" y="-115697"/>
            <a:ext cx="468842" cy="10518394"/>
            <a:chOff x="0" y="0"/>
            <a:chExt cx="123481" cy="27702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3481" cy="2770276"/>
            </a:xfrm>
            <a:custGeom>
              <a:avLst/>
              <a:gdLst/>
              <a:ahLst/>
              <a:cxnLst/>
              <a:rect l="l" t="t" r="r" b="b"/>
              <a:pathLst>
                <a:path w="123481" h="2770276">
                  <a:moveTo>
                    <a:pt x="0" y="0"/>
                  </a:moveTo>
                  <a:lnTo>
                    <a:pt x="123481" y="0"/>
                  </a:lnTo>
                  <a:lnTo>
                    <a:pt x="123481" y="2770276"/>
                  </a:lnTo>
                  <a:lnTo>
                    <a:pt x="0" y="2770276"/>
                  </a:lnTo>
                  <a:close/>
                </a:path>
              </a:pathLst>
            </a:custGeom>
            <a:solidFill>
              <a:srgbClr val="0D29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23481" cy="28083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356172"/>
            <a:ext cx="15943149" cy="3877724"/>
            <a:chOff x="0" y="0"/>
            <a:chExt cx="2470011" cy="600761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2470011" cy="600761"/>
            </a:xfrm>
            <a:custGeom>
              <a:avLst/>
              <a:gdLst/>
              <a:ahLst/>
              <a:cxnLst/>
              <a:rect l="l" t="t" r="r" b="b"/>
              <a:pathLst>
                <a:path w="2470011" h="600761">
                  <a:moveTo>
                    <a:pt x="0" y="0"/>
                  </a:moveTo>
                  <a:lnTo>
                    <a:pt x="2470011" y="0"/>
                  </a:lnTo>
                  <a:lnTo>
                    <a:pt x="2470011" y="600761"/>
                  </a:lnTo>
                  <a:lnTo>
                    <a:pt x="0" y="600761"/>
                  </a:lnTo>
                  <a:close/>
                </a:path>
              </a:pathLst>
            </a:custGeom>
            <a:blipFill>
              <a:blip r:embed="rId2"/>
              <a:stretch>
                <a:fillRect t="-86963" b="-86963"/>
              </a:stretch>
            </a:blip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444279" y="4867275"/>
            <a:ext cx="6380098" cy="43922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999"/>
              </a:lnSpc>
            </a:pPr>
            <a:r>
              <a:rPr lang="en-US" sz="8799" spc="-96">
                <a:solidFill>
                  <a:srgbClr val="0D2940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What happens without a  WORKFLOW 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598290" y="4582785"/>
            <a:ext cx="10229123" cy="54127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152"/>
              </a:lnSpc>
            </a:pPr>
            <a:r>
              <a:rPr lang="en-US" sz="3456" b="1">
                <a:solidFill>
                  <a:srgbClr val="0D294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❌ Alerts pile up in clinic inbox</a:t>
            </a:r>
          </a:p>
          <a:p>
            <a:pPr algn="l">
              <a:lnSpc>
                <a:spcPts val="6152"/>
              </a:lnSpc>
            </a:pPr>
            <a:r>
              <a:rPr lang="en-US" sz="3456" b="1">
                <a:solidFill>
                  <a:srgbClr val="0D294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❌ No clear escalation path</a:t>
            </a:r>
          </a:p>
          <a:p>
            <a:pPr algn="l">
              <a:lnSpc>
                <a:spcPts val="6152"/>
              </a:lnSpc>
            </a:pPr>
            <a:r>
              <a:rPr lang="en-US" sz="3456" b="1">
                <a:solidFill>
                  <a:srgbClr val="0D294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❌ Each tech interprets urgency differently</a:t>
            </a:r>
          </a:p>
          <a:p>
            <a:pPr algn="l">
              <a:lnSpc>
                <a:spcPts val="6152"/>
              </a:lnSpc>
            </a:pPr>
            <a:r>
              <a:rPr lang="en-US" sz="3456" b="1">
                <a:solidFill>
                  <a:srgbClr val="0D294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❌ Some high-priority alerts get buried</a:t>
            </a:r>
          </a:p>
          <a:p>
            <a:pPr algn="l">
              <a:lnSpc>
                <a:spcPts val="6152"/>
              </a:lnSpc>
            </a:pPr>
            <a:r>
              <a:rPr lang="en-US" sz="3456" b="1">
                <a:solidFill>
                  <a:srgbClr val="0D294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❌ Patient calls are not returned consistently</a:t>
            </a:r>
          </a:p>
          <a:p>
            <a:pPr algn="l">
              <a:lnSpc>
                <a:spcPts val="6152"/>
              </a:lnSpc>
            </a:pPr>
            <a:r>
              <a:rPr lang="en-US" sz="3456" b="1">
                <a:solidFill>
                  <a:srgbClr val="0D294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❌ Billing documentation incomplete</a:t>
            </a:r>
          </a:p>
          <a:p>
            <a:pPr algn="l">
              <a:lnSpc>
                <a:spcPts val="6152"/>
              </a:lnSpc>
            </a:pPr>
            <a:r>
              <a:rPr lang="en-US" sz="3456" b="1">
                <a:solidFill>
                  <a:srgbClr val="0D2940"/>
                </a:solidFill>
                <a:latin typeface="TT Firs Neue Bold"/>
                <a:ea typeface="TT Firs Neue Bold"/>
                <a:cs typeface="TT Firs Neue Bold"/>
                <a:sym typeface="TT Firs Neue Bold"/>
              </a:rPr>
              <a:t>❌ Staff burnout </a:t>
            </a:r>
          </a:p>
        </p:txBody>
      </p:sp>
      <p:sp>
        <p:nvSpPr>
          <p:cNvPr id="9" name="Freeform 9"/>
          <p:cNvSpPr/>
          <p:nvPr/>
        </p:nvSpPr>
        <p:spPr>
          <a:xfrm>
            <a:off x="17259300" y="356172"/>
            <a:ext cx="568113" cy="319176"/>
          </a:xfrm>
          <a:custGeom>
            <a:avLst/>
            <a:gdLst/>
            <a:ahLst/>
            <a:cxnLst/>
            <a:rect l="l" t="t" r="r" b="b"/>
            <a:pathLst>
              <a:path w="568113" h="319176">
                <a:moveTo>
                  <a:pt x="0" y="0"/>
                </a:moveTo>
                <a:lnTo>
                  <a:pt x="568113" y="0"/>
                </a:lnTo>
                <a:lnTo>
                  <a:pt x="568113" y="319176"/>
                </a:lnTo>
                <a:lnTo>
                  <a:pt x="0" y="319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6956720" y="-138582"/>
            <a:ext cx="714030" cy="10518394"/>
            <a:chOff x="0" y="0"/>
            <a:chExt cx="188057" cy="2770277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8057" cy="2770276"/>
            </a:xfrm>
            <a:custGeom>
              <a:avLst/>
              <a:gdLst/>
              <a:ahLst/>
              <a:cxnLst/>
              <a:rect l="l" t="t" r="r" b="b"/>
              <a:pathLst>
                <a:path w="188057" h="2770276">
                  <a:moveTo>
                    <a:pt x="0" y="0"/>
                  </a:moveTo>
                  <a:lnTo>
                    <a:pt x="188057" y="0"/>
                  </a:lnTo>
                  <a:lnTo>
                    <a:pt x="188057" y="2770276"/>
                  </a:lnTo>
                  <a:lnTo>
                    <a:pt x="0" y="2770276"/>
                  </a:lnTo>
                  <a:close/>
                </a:path>
              </a:pathLst>
            </a:custGeom>
            <a:solidFill>
              <a:srgbClr val="0D29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88057" cy="28083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5805847" y="273007"/>
            <a:ext cx="568113" cy="319176"/>
          </a:xfrm>
          <a:custGeom>
            <a:avLst/>
            <a:gdLst/>
            <a:ahLst/>
            <a:cxnLst/>
            <a:rect l="l" t="t" r="r" b="b"/>
            <a:pathLst>
              <a:path w="568113" h="319176">
                <a:moveTo>
                  <a:pt x="0" y="0"/>
                </a:moveTo>
                <a:lnTo>
                  <a:pt x="568113" y="0"/>
                </a:lnTo>
                <a:lnTo>
                  <a:pt x="568113" y="319176"/>
                </a:lnTo>
                <a:lnTo>
                  <a:pt x="0" y="3191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4370441" y="3209733"/>
            <a:ext cx="12555795" cy="3867534"/>
          </a:xfrm>
          <a:custGeom>
            <a:avLst/>
            <a:gdLst/>
            <a:ahLst/>
            <a:cxnLst/>
            <a:rect l="l" t="t" r="r" b="b"/>
            <a:pathLst>
              <a:path w="12555795" h="3867534">
                <a:moveTo>
                  <a:pt x="0" y="0"/>
                </a:moveTo>
                <a:lnTo>
                  <a:pt x="12555795" y="0"/>
                </a:lnTo>
                <a:lnTo>
                  <a:pt x="12555795" y="3867534"/>
                </a:lnTo>
                <a:lnTo>
                  <a:pt x="0" y="386753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308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AutoShape 7"/>
          <p:cNvSpPr/>
          <p:nvPr/>
        </p:nvSpPr>
        <p:spPr>
          <a:xfrm flipV="1">
            <a:off x="11025265" y="2924278"/>
            <a:ext cx="629232" cy="964138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8" name="AutoShape 8"/>
          <p:cNvSpPr/>
          <p:nvPr/>
        </p:nvSpPr>
        <p:spPr>
          <a:xfrm>
            <a:off x="10553954" y="6424081"/>
            <a:ext cx="0" cy="964138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9" name="AutoShape 9"/>
          <p:cNvSpPr/>
          <p:nvPr/>
        </p:nvSpPr>
        <p:spPr>
          <a:xfrm flipH="1" flipV="1">
            <a:off x="8162537" y="2924278"/>
            <a:ext cx="294431" cy="964138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0" name="AutoShape 10"/>
          <p:cNvSpPr/>
          <p:nvPr/>
        </p:nvSpPr>
        <p:spPr>
          <a:xfrm flipH="1">
            <a:off x="6650531" y="6424081"/>
            <a:ext cx="795542" cy="964138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 flipH="1" flipV="1">
            <a:off x="4370441" y="2813614"/>
            <a:ext cx="1261659" cy="1074802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grpSp>
        <p:nvGrpSpPr>
          <p:cNvPr id="12" name="Group 12"/>
          <p:cNvGrpSpPr/>
          <p:nvPr/>
        </p:nvGrpSpPr>
        <p:grpSpPr>
          <a:xfrm>
            <a:off x="10754597" y="993978"/>
            <a:ext cx="4611609" cy="1723652"/>
            <a:chOff x="0" y="0"/>
            <a:chExt cx="1214580" cy="453966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1214580" cy="453966"/>
            </a:xfrm>
            <a:custGeom>
              <a:avLst/>
              <a:gdLst/>
              <a:ahLst/>
              <a:cxnLst/>
              <a:rect l="l" t="t" r="r" b="b"/>
              <a:pathLst>
                <a:path w="1214580" h="453966">
                  <a:moveTo>
                    <a:pt x="85618" y="0"/>
                  </a:moveTo>
                  <a:lnTo>
                    <a:pt x="1128962" y="0"/>
                  </a:lnTo>
                  <a:cubicBezTo>
                    <a:pt x="1151669" y="0"/>
                    <a:pt x="1173447" y="9020"/>
                    <a:pt x="1189503" y="25077"/>
                  </a:cubicBezTo>
                  <a:cubicBezTo>
                    <a:pt x="1205560" y="41134"/>
                    <a:pt x="1214580" y="62911"/>
                    <a:pt x="1214580" y="85618"/>
                  </a:cubicBezTo>
                  <a:lnTo>
                    <a:pt x="1214580" y="368348"/>
                  </a:lnTo>
                  <a:cubicBezTo>
                    <a:pt x="1214580" y="415633"/>
                    <a:pt x="1176248" y="453966"/>
                    <a:pt x="1128962" y="453966"/>
                  </a:cubicBezTo>
                  <a:lnTo>
                    <a:pt x="85618" y="453966"/>
                  </a:lnTo>
                  <a:cubicBezTo>
                    <a:pt x="38333" y="453966"/>
                    <a:pt x="0" y="415633"/>
                    <a:pt x="0" y="368348"/>
                  </a:cubicBezTo>
                  <a:lnTo>
                    <a:pt x="0" y="85618"/>
                  </a:lnTo>
                  <a:cubicBezTo>
                    <a:pt x="0" y="38333"/>
                    <a:pt x="38333" y="0"/>
                    <a:pt x="85618" y="0"/>
                  </a:cubicBezTo>
                  <a:close/>
                </a:path>
              </a:pathLst>
            </a:custGeom>
            <a:solidFill>
              <a:srgbClr val="FAEFE6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-57150"/>
              <a:ext cx="1214580" cy="51111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533093" y="3643630"/>
            <a:ext cx="2844397" cy="30190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11087"/>
              </a:lnSpc>
            </a:pPr>
            <a:r>
              <a:rPr lang="en-US" sz="8799">
                <a:solidFill>
                  <a:srgbClr val="0D2940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Ripple </a:t>
            </a:r>
          </a:p>
          <a:p>
            <a:pPr algn="r">
              <a:lnSpc>
                <a:spcPts val="11087"/>
              </a:lnSpc>
            </a:pPr>
            <a:r>
              <a:rPr lang="en-US" sz="8799">
                <a:solidFill>
                  <a:srgbClr val="0D2940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Effect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0884427" y="1091265"/>
            <a:ext cx="4389888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0D29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Patient Safety Risk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0D29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Missed critical alerts (lead failure, AF episode)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9879750" y="7788269"/>
            <a:ext cx="5060643" cy="1952286"/>
            <a:chOff x="0" y="0"/>
            <a:chExt cx="1332844" cy="514182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1332844" cy="514182"/>
            </a:xfrm>
            <a:custGeom>
              <a:avLst/>
              <a:gdLst/>
              <a:ahLst/>
              <a:cxnLst/>
              <a:rect l="l" t="t" r="r" b="b"/>
              <a:pathLst>
                <a:path w="1332844" h="514182">
                  <a:moveTo>
                    <a:pt x="78021" y="0"/>
                  </a:moveTo>
                  <a:lnTo>
                    <a:pt x="1254823" y="0"/>
                  </a:lnTo>
                  <a:cubicBezTo>
                    <a:pt x="1297913" y="0"/>
                    <a:pt x="1332844" y="34931"/>
                    <a:pt x="1332844" y="78021"/>
                  </a:cubicBezTo>
                  <a:lnTo>
                    <a:pt x="1332844" y="436161"/>
                  </a:lnTo>
                  <a:cubicBezTo>
                    <a:pt x="1332844" y="479251"/>
                    <a:pt x="1297913" y="514182"/>
                    <a:pt x="1254823" y="514182"/>
                  </a:cubicBezTo>
                  <a:lnTo>
                    <a:pt x="78021" y="514182"/>
                  </a:lnTo>
                  <a:cubicBezTo>
                    <a:pt x="34931" y="514182"/>
                    <a:pt x="0" y="479251"/>
                    <a:pt x="0" y="436161"/>
                  </a:cubicBezTo>
                  <a:lnTo>
                    <a:pt x="0" y="78021"/>
                  </a:lnTo>
                  <a:cubicBezTo>
                    <a:pt x="0" y="34931"/>
                    <a:pt x="34931" y="0"/>
                    <a:pt x="78021" y="0"/>
                  </a:cubicBezTo>
                  <a:close/>
                </a:path>
              </a:pathLst>
            </a:custGeom>
            <a:solidFill>
              <a:srgbClr val="FAEFE6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57150"/>
              <a:ext cx="1332844" cy="5713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10153216" y="7999872"/>
            <a:ext cx="4513709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0D29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Compliance Risk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0D29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Inadequate documentation for audits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5690123" y="808911"/>
            <a:ext cx="3511899" cy="1784914"/>
            <a:chOff x="0" y="0"/>
            <a:chExt cx="924945" cy="470101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924945" cy="470101"/>
            </a:xfrm>
            <a:custGeom>
              <a:avLst/>
              <a:gdLst/>
              <a:ahLst/>
              <a:cxnLst/>
              <a:rect l="l" t="t" r="r" b="b"/>
              <a:pathLst>
                <a:path w="924945" h="470101">
                  <a:moveTo>
                    <a:pt x="112429" y="0"/>
                  </a:moveTo>
                  <a:lnTo>
                    <a:pt x="812516" y="0"/>
                  </a:lnTo>
                  <a:cubicBezTo>
                    <a:pt x="874609" y="0"/>
                    <a:pt x="924945" y="50336"/>
                    <a:pt x="924945" y="112429"/>
                  </a:cubicBezTo>
                  <a:lnTo>
                    <a:pt x="924945" y="357672"/>
                  </a:lnTo>
                  <a:cubicBezTo>
                    <a:pt x="924945" y="419765"/>
                    <a:pt x="874609" y="470101"/>
                    <a:pt x="812516" y="470101"/>
                  </a:cubicBezTo>
                  <a:lnTo>
                    <a:pt x="112429" y="470101"/>
                  </a:lnTo>
                  <a:cubicBezTo>
                    <a:pt x="50336" y="470101"/>
                    <a:pt x="0" y="419765"/>
                    <a:pt x="0" y="357672"/>
                  </a:cubicBezTo>
                  <a:lnTo>
                    <a:pt x="0" y="112429"/>
                  </a:lnTo>
                  <a:cubicBezTo>
                    <a:pt x="0" y="50336"/>
                    <a:pt x="50336" y="0"/>
                    <a:pt x="112429" y="0"/>
                  </a:cubicBezTo>
                  <a:close/>
                </a:path>
              </a:pathLst>
            </a:custGeom>
            <a:solidFill>
              <a:srgbClr val="FAEFE6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57150"/>
              <a:ext cx="924945" cy="52725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sp>
        <p:nvSpPr>
          <p:cNvPr id="24" name="TextBox 24"/>
          <p:cNvSpPr txBox="1"/>
          <p:nvPr/>
        </p:nvSpPr>
        <p:spPr>
          <a:xfrm>
            <a:off x="5886443" y="936828"/>
            <a:ext cx="3119259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0D29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Quality Risk Inconsistent patient outcomes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2519403" y="7839267"/>
            <a:ext cx="4522445" cy="1868600"/>
            <a:chOff x="0" y="0"/>
            <a:chExt cx="1191097" cy="492142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191096" cy="492142"/>
            </a:xfrm>
            <a:custGeom>
              <a:avLst/>
              <a:gdLst/>
              <a:ahLst/>
              <a:cxnLst/>
              <a:rect l="l" t="t" r="r" b="b"/>
              <a:pathLst>
                <a:path w="1191096" h="492142">
                  <a:moveTo>
                    <a:pt x="87306" y="0"/>
                  </a:moveTo>
                  <a:lnTo>
                    <a:pt x="1103790" y="0"/>
                  </a:lnTo>
                  <a:cubicBezTo>
                    <a:pt x="1152008" y="0"/>
                    <a:pt x="1191096" y="39088"/>
                    <a:pt x="1191096" y="87306"/>
                  </a:cubicBezTo>
                  <a:lnTo>
                    <a:pt x="1191096" y="404835"/>
                  </a:lnTo>
                  <a:cubicBezTo>
                    <a:pt x="1191096" y="427990"/>
                    <a:pt x="1181898" y="450197"/>
                    <a:pt x="1165525" y="466570"/>
                  </a:cubicBezTo>
                  <a:cubicBezTo>
                    <a:pt x="1149152" y="482943"/>
                    <a:pt x="1126945" y="492142"/>
                    <a:pt x="1103790" y="492142"/>
                  </a:cubicBezTo>
                  <a:lnTo>
                    <a:pt x="87306" y="492142"/>
                  </a:lnTo>
                  <a:cubicBezTo>
                    <a:pt x="64151" y="492142"/>
                    <a:pt x="41945" y="482943"/>
                    <a:pt x="25571" y="466570"/>
                  </a:cubicBezTo>
                  <a:cubicBezTo>
                    <a:pt x="9198" y="450197"/>
                    <a:pt x="0" y="427990"/>
                    <a:pt x="0" y="404835"/>
                  </a:cubicBezTo>
                  <a:lnTo>
                    <a:pt x="0" y="87306"/>
                  </a:lnTo>
                  <a:cubicBezTo>
                    <a:pt x="0" y="64151"/>
                    <a:pt x="9198" y="41945"/>
                    <a:pt x="25571" y="25571"/>
                  </a:cubicBezTo>
                  <a:cubicBezTo>
                    <a:pt x="41945" y="9198"/>
                    <a:pt x="64151" y="0"/>
                    <a:pt x="87306" y="0"/>
                  </a:cubicBezTo>
                  <a:close/>
                </a:path>
              </a:pathLst>
            </a:custGeom>
            <a:solidFill>
              <a:srgbClr val="FAEFE6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57150"/>
              <a:ext cx="1191097" cy="5492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2637531" y="8009027"/>
            <a:ext cx="4234721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0D29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Burnout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0D29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Staff turnover, recruitment challenges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1354047" y="1055240"/>
            <a:ext cx="3016395" cy="1697950"/>
            <a:chOff x="0" y="0"/>
            <a:chExt cx="631581" cy="355522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631581" cy="355522"/>
            </a:xfrm>
            <a:custGeom>
              <a:avLst/>
              <a:gdLst/>
              <a:ahLst/>
              <a:cxnLst/>
              <a:rect l="l" t="t" r="r" b="b"/>
              <a:pathLst>
                <a:path w="631581" h="355522">
                  <a:moveTo>
                    <a:pt x="130897" y="0"/>
                  </a:moveTo>
                  <a:lnTo>
                    <a:pt x="500684" y="0"/>
                  </a:lnTo>
                  <a:cubicBezTo>
                    <a:pt x="572976" y="0"/>
                    <a:pt x="631581" y="58605"/>
                    <a:pt x="631581" y="130897"/>
                  </a:cubicBezTo>
                  <a:lnTo>
                    <a:pt x="631581" y="224624"/>
                  </a:lnTo>
                  <a:cubicBezTo>
                    <a:pt x="631581" y="296917"/>
                    <a:pt x="572976" y="355522"/>
                    <a:pt x="500684" y="355522"/>
                  </a:cubicBezTo>
                  <a:lnTo>
                    <a:pt x="130897" y="355522"/>
                  </a:lnTo>
                  <a:cubicBezTo>
                    <a:pt x="96181" y="355522"/>
                    <a:pt x="62887" y="341731"/>
                    <a:pt x="38339" y="317183"/>
                  </a:cubicBezTo>
                  <a:cubicBezTo>
                    <a:pt x="13791" y="292635"/>
                    <a:pt x="0" y="259340"/>
                    <a:pt x="0" y="224624"/>
                  </a:cubicBezTo>
                  <a:lnTo>
                    <a:pt x="0" y="130897"/>
                  </a:lnTo>
                  <a:cubicBezTo>
                    <a:pt x="0" y="58605"/>
                    <a:pt x="58605" y="0"/>
                    <a:pt x="130897" y="0"/>
                  </a:cubicBezTo>
                  <a:close/>
                </a:path>
              </a:pathLst>
            </a:custGeom>
            <a:solidFill>
              <a:srgbClr val="FAEFE6"/>
            </a:solidFill>
            <a:ln w="28575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57150"/>
              <a:ext cx="631581" cy="41267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919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354047" y="1121895"/>
            <a:ext cx="2980607" cy="1471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0D29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Revenue Risk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>
                <a:solidFill>
                  <a:srgbClr val="0D29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 Missed billing opportunities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222" b="-922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3" name="TextBox 3"/>
          <p:cNvSpPr txBox="1"/>
          <p:nvPr/>
        </p:nvSpPr>
        <p:spPr>
          <a:xfrm>
            <a:off x="1473551" y="38913"/>
            <a:ext cx="14578899" cy="174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0D2940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Solution - Alert Triage Workflow</a:t>
            </a:r>
          </a:p>
        </p:txBody>
      </p:sp>
      <p:grpSp>
        <p:nvGrpSpPr>
          <p:cNvPr id="4" name="Group 4"/>
          <p:cNvGrpSpPr/>
          <p:nvPr/>
        </p:nvGrpSpPr>
        <p:grpSpPr>
          <a:xfrm>
            <a:off x="17381225" y="-113295"/>
            <a:ext cx="591177" cy="10518394"/>
            <a:chOff x="0" y="0"/>
            <a:chExt cx="155701" cy="277027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155701" cy="2770276"/>
            </a:xfrm>
            <a:custGeom>
              <a:avLst/>
              <a:gdLst/>
              <a:ahLst/>
              <a:cxnLst/>
              <a:rect l="l" t="t" r="r" b="b"/>
              <a:pathLst>
                <a:path w="155701" h="2770276">
                  <a:moveTo>
                    <a:pt x="0" y="0"/>
                  </a:moveTo>
                  <a:lnTo>
                    <a:pt x="155701" y="0"/>
                  </a:lnTo>
                  <a:lnTo>
                    <a:pt x="155701" y="2770276"/>
                  </a:lnTo>
                  <a:lnTo>
                    <a:pt x="0" y="2770276"/>
                  </a:lnTo>
                  <a:close/>
                </a:path>
              </a:pathLst>
            </a:custGeom>
            <a:solidFill>
              <a:srgbClr val="0D29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38100"/>
              <a:ext cx="155701" cy="28083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855258" y="3586040"/>
            <a:ext cx="4261897" cy="1066753"/>
            <a:chOff x="0" y="0"/>
            <a:chExt cx="749717" cy="18765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749717" cy="187654"/>
            </a:xfrm>
            <a:custGeom>
              <a:avLst/>
              <a:gdLst/>
              <a:ahLst/>
              <a:cxnLst/>
              <a:rect l="l" t="t" r="r" b="b"/>
              <a:pathLst>
                <a:path w="749717" h="187654">
                  <a:moveTo>
                    <a:pt x="63579" y="0"/>
                  </a:moveTo>
                  <a:lnTo>
                    <a:pt x="686138" y="0"/>
                  </a:lnTo>
                  <a:cubicBezTo>
                    <a:pt x="721252" y="0"/>
                    <a:pt x="749717" y="28465"/>
                    <a:pt x="749717" y="63579"/>
                  </a:cubicBezTo>
                  <a:lnTo>
                    <a:pt x="749717" y="124075"/>
                  </a:lnTo>
                  <a:cubicBezTo>
                    <a:pt x="749717" y="140937"/>
                    <a:pt x="743019" y="157109"/>
                    <a:pt x="731095" y="169032"/>
                  </a:cubicBezTo>
                  <a:cubicBezTo>
                    <a:pt x="719172" y="180956"/>
                    <a:pt x="703001" y="187654"/>
                    <a:pt x="686138" y="187654"/>
                  </a:cubicBezTo>
                  <a:lnTo>
                    <a:pt x="63579" y="187654"/>
                  </a:lnTo>
                  <a:cubicBezTo>
                    <a:pt x="46717" y="187654"/>
                    <a:pt x="30545" y="180956"/>
                    <a:pt x="18622" y="169032"/>
                  </a:cubicBezTo>
                  <a:cubicBezTo>
                    <a:pt x="6698" y="157109"/>
                    <a:pt x="0" y="140937"/>
                    <a:pt x="0" y="124075"/>
                  </a:cubicBezTo>
                  <a:lnTo>
                    <a:pt x="0" y="63579"/>
                  </a:lnTo>
                  <a:cubicBezTo>
                    <a:pt x="0" y="46717"/>
                    <a:pt x="6698" y="30545"/>
                    <a:pt x="18622" y="18622"/>
                  </a:cubicBezTo>
                  <a:cubicBezTo>
                    <a:pt x="30545" y="6698"/>
                    <a:pt x="46717" y="0"/>
                    <a:pt x="63579" y="0"/>
                  </a:cubicBezTo>
                  <a:close/>
                </a:path>
              </a:pathLst>
            </a:custGeom>
            <a:solidFill>
              <a:srgbClr val="FAEFE6"/>
            </a:solidFill>
            <a:ln w="19050" cap="rnd">
              <a:solidFill>
                <a:srgbClr val="0D294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38100"/>
              <a:ext cx="749717" cy="225754"/>
            </a:xfrm>
            <a:prstGeom prst="rect">
              <a:avLst/>
            </a:prstGeom>
          </p:spPr>
          <p:txBody>
            <a:bodyPr lIns="54408" tIns="54408" rIns="54408" bIns="54408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855258" y="5221567"/>
            <a:ext cx="4439656" cy="28191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3624" lvl="1" indent="-301812" algn="l">
              <a:lnSpc>
                <a:spcPts val="4557"/>
              </a:lnSpc>
              <a:buFont typeface="Arial"/>
              <a:buChar char="•"/>
            </a:pPr>
            <a:r>
              <a:rPr lang="en-US" sz="2795" b="1">
                <a:solidFill>
                  <a:srgbClr val="0D29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Standardised rules that map vendors → unified urgency levels  </a:t>
            </a:r>
          </a:p>
          <a:p>
            <a:pPr marL="603624" lvl="1" indent="-301812" algn="l">
              <a:lnSpc>
                <a:spcPts val="4557"/>
              </a:lnSpc>
              <a:buFont typeface="Arial"/>
              <a:buChar char="•"/>
            </a:pPr>
            <a:r>
              <a:rPr lang="en-US" sz="2795" b="1">
                <a:solidFill>
                  <a:srgbClr val="0D29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Auto-generates audit trail + documentation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311254" y="5101834"/>
            <a:ext cx="4078791" cy="45333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4563"/>
              </a:lnSpc>
              <a:buFont typeface="Arial"/>
              <a:buChar char="•"/>
            </a:pPr>
            <a:r>
              <a:rPr lang="en-US" sz="2799" b="1">
                <a:solidFill>
                  <a:srgbClr val="0D29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Calculates exactly how much cognitive capacity your team has  </a:t>
            </a:r>
          </a:p>
          <a:p>
            <a:pPr marL="604519" lvl="1" indent="-302260" algn="l">
              <a:lnSpc>
                <a:spcPts val="4563"/>
              </a:lnSpc>
              <a:buFont typeface="Arial"/>
              <a:buChar char="•"/>
            </a:pPr>
            <a:r>
              <a:rPr lang="en-US" sz="2799" b="1">
                <a:solidFill>
                  <a:srgbClr val="0D29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Accounts for decision fatigue + alert quality decline over time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00366" y="3782484"/>
            <a:ext cx="3149441" cy="5873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99"/>
              </a:lnSpc>
            </a:pPr>
            <a:r>
              <a:rPr lang="en-US" sz="3499" b="1">
                <a:solidFill>
                  <a:srgbClr val="0D29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SOP Template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743200" y="1950247"/>
            <a:ext cx="12117809" cy="46775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b="1" spc="190" dirty="0">
                <a:solidFill>
                  <a:srgbClr val="0D29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Based on IMDRF QMS Principles + Real Clinic Optimization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6682340" y="5221567"/>
            <a:ext cx="4306241" cy="33939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4535"/>
              </a:lnSpc>
              <a:buFont typeface="Arial"/>
              <a:buChar char="•"/>
            </a:pPr>
            <a:r>
              <a:rPr lang="en-US" sz="2799" b="1">
                <a:solidFill>
                  <a:srgbClr val="0D29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One laminated card works for ALL vendors</a:t>
            </a:r>
          </a:p>
          <a:p>
            <a:pPr marL="604519" lvl="1" indent="-302260" algn="l">
              <a:lnSpc>
                <a:spcPts val="4535"/>
              </a:lnSpc>
              <a:buFont typeface="Arial"/>
              <a:buChar char="•"/>
            </a:pPr>
            <a:r>
              <a:rPr lang="en-US" sz="2799" b="1">
                <a:solidFill>
                  <a:srgbClr val="0D29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Color-blind friendly</a:t>
            </a:r>
          </a:p>
          <a:p>
            <a:pPr marL="604519" lvl="1" indent="-302260" algn="l">
              <a:lnSpc>
                <a:spcPts val="4535"/>
              </a:lnSpc>
              <a:buFont typeface="Arial"/>
              <a:buChar char="•"/>
            </a:pPr>
            <a:r>
              <a:rPr lang="en-US" sz="2799" b="1">
                <a:solidFill>
                  <a:srgbClr val="0D29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Cognitive-load tested</a:t>
            </a:r>
          </a:p>
        </p:txBody>
      </p:sp>
      <p:sp>
        <p:nvSpPr>
          <p:cNvPr id="15" name="Freeform 15"/>
          <p:cNvSpPr/>
          <p:nvPr/>
        </p:nvSpPr>
        <p:spPr>
          <a:xfrm>
            <a:off x="16433449" y="288900"/>
            <a:ext cx="568113" cy="319176"/>
          </a:xfrm>
          <a:custGeom>
            <a:avLst/>
            <a:gdLst/>
            <a:ahLst/>
            <a:cxnLst/>
            <a:rect l="l" t="t" r="r" b="b"/>
            <a:pathLst>
              <a:path w="568113" h="319176">
                <a:moveTo>
                  <a:pt x="0" y="0"/>
                </a:moveTo>
                <a:lnTo>
                  <a:pt x="568114" y="0"/>
                </a:lnTo>
                <a:lnTo>
                  <a:pt x="568114" y="319176"/>
                </a:lnTo>
                <a:lnTo>
                  <a:pt x="0" y="3191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grpSp>
        <p:nvGrpSpPr>
          <p:cNvPr id="16" name="Group 16"/>
          <p:cNvGrpSpPr/>
          <p:nvPr/>
        </p:nvGrpSpPr>
        <p:grpSpPr>
          <a:xfrm>
            <a:off x="6525210" y="3586040"/>
            <a:ext cx="4620501" cy="1066753"/>
            <a:chOff x="0" y="0"/>
            <a:chExt cx="812800" cy="18765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187654"/>
            </a:xfrm>
            <a:custGeom>
              <a:avLst/>
              <a:gdLst/>
              <a:ahLst/>
              <a:cxnLst/>
              <a:rect l="l" t="t" r="r" b="b"/>
              <a:pathLst>
                <a:path w="812800" h="187654">
                  <a:moveTo>
                    <a:pt x="58645" y="0"/>
                  </a:moveTo>
                  <a:lnTo>
                    <a:pt x="754155" y="0"/>
                  </a:lnTo>
                  <a:cubicBezTo>
                    <a:pt x="786544" y="0"/>
                    <a:pt x="812800" y="26256"/>
                    <a:pt x="812800" y="58645"/>
                  </a:cubicBezTo>
                  <a:lnTo>
                    <a:pt x="812800" y="129010"/>
                  </a:lnTo>
                  <a:cubicBezTo>
                    <a:pt x="812800" y="161398"/>
                    <a:pt x="786544" y="187654"/>
                    <a:pt x="754155" y="187654"/>
                  </a:cubicBezTo>
                  <a:lnTo>
                    <a:pt x="58645" y="187654"/>
                  </a:lnTo>
                  <a:cubicBezTo>
                    <a:pt x="26256" y="187654"/>
                    <a:pt x="0" y="161398"/>
                    <a:pt x="0" y="129010"/>
                  </a:cubicBezTo>
                  <a:lnTo>
                    <a:pt x="0" y="58645"/>
                  </a:lnTo>
                  <a:cubicBezTo>
                    <a:pt x="0" y="26256"/>
                    <a:pt x="26256" y="0"/>
                    <a:pt x="58645" y="0"/>
                  </a:cubicBezTo>
                  <a:close/>
                </a:path>
              </a:pathLst>
            </a:custGeom>
            <a:solidFill>
              <a:srgbClr val="FAEFE6"/>
            </a:solidFill>
            <a:ln w="19050" cap="rnd">
              <a:solidFill>
                <a:srgbClr val="0D294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38100"/>
              <a:ext cx="812800" cy="225754"/>
            </a:xfrm>
            <a:prstGeom prst="rect">
              <a:avLst/>
            </a:prstGeom>
          </p:spPr>
          <p:txBody>
            <a:bodyPr lIns="54408" tIns="54408" rIns="54408" bIns="54408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7013338" y="3602893"/>
            <a:ext cx="3818113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b="1">
                <a:solidFill>
                  <a:srgbClr val="0D29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Alert Scoring Checklist</a:t>
            </a:r>
          </a:p>
        </p:txBody>
      </p:sp>
      <p:grpSp>
        <p:nvGrpSpPr>
          <p:cNvPr id="20" name="Group 20"/>
          <p:cNvGrpSpPr/>
          <p:nvPr/>
        </p:nvGrpSpPr>
        <p:grpSpPr>
          <a:xfrm>
            <a:off x="12097005" y="3555315"/>
            <a:ext cx="4620501" cy="1097478"/>
            <a:chOff x="0" y="0"/>
            <a:chExt cx="812800" cy="193059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193059"/>
            </a:xfrm>
            <a:custGeom>
              <a:avLst/>
              <a:gdLst/>
              <a:ahLst/>
              <a:cxnLst/>
              <a:rect l="l" t="t" r="r" b="b"/>
              <a:pathLst>
                <a:path w="812800" h="193059">
                  <a:moveTo>
                    <a:pt x="58645" y="0"/>
                  </a:moveTo>
                  <a:lnTo>
                    <a:pt x="754155" y="0"/>
                  </a:lnTo>
                  <a:cubicBezTo>
                    <a:pt x="786544" y="0"/>
                    <a:pt x="812800" y="26256"/>
                    <a:pt x="812800" y="58645"/>
                  </a:cubicBezTo>
                  <a:lnTo>
                    <a:pt x="812800" y="134415"/>
                  </a:lnTo>
                  <a:cubicBezTo>
                    <a:pt x="812800" y="149968"/>
                    <a:pt x="806621" y="164885"/>
                    <a:pt x="795623" y="175883"/>
                  </a:cubicBezTo>
                  <a:cubicBezTo>
                    <a:pt x="784625" y="186881"/>
                    <a:pt x="769709" y="193059"/>
                    <a:pt x="754155" y="193059"/>
                  </a:cubicBezTo>
                  <a:lnTo>
                    <a:pt x="58645" y="193059"/>
                  </a:lnTo>
                  <a:cubicBezTo>
                    <a:pt x="26256" y="193059"/>
                    <a:pt x="0" y="166803"/>
                    <a:pt x="0" y="134415"/>
                  </a:cubicBezTo>
                  <a:lnTo>
                    <a:pt x="0" y="58645"/>
                  </a:lnTo>
                  <a:cubicBezTo>
                    <a:pt x="0" y="26256"/>
                    <a:pt x="26256" y="0"/>
                    <a:pt x="58645" y="0"/>
                  </a:cubicBezTo>
                  <a:close/>
                </a:path>
              </a:pathLst>
            </a:custGeom>
            <a:solidFill>
              <a:srgbClr val="FAEFE6"/>
            </a:solidFill>
            <a:ln w="19050" cap="rnd">
              <a:solidFill>
                <a:srgbClr val="0D294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812800" cy="231159"/>
            </a:xfrm>
            <a:prstGeom prst="rect">
              <a:avLst/>
            </a:prstGeom>
          </p:spPr>
          <p:txBody>
            <a:bodyPr lIns="54408" tIns="54408" rIns="54408" bIns="54408" rtlCol="0" anchor="ctr"/>
            <a:lstStyle/>
            <a:p>
              <a:pPr algn="ctr">
                <a:lnSpc>
                  <a:spcPts val="2799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12398064" y="3602893"/>
            <a:ext cx="3991981" cy="1019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199"/>
              </a:lnSpc>
            </a:pPr>
            <a:r>
              <a:rPr lang="en-US" sz="2999" b="1">
                <a:solidFill>
                  <a:srgbClr val="0D294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Staffing Calculator Tool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38492" y="2492111"/>
            <a:ext cx="3721481" cy="1478996"/>
            <a:chOff x="0" y="0"/>
            <a:chExt cx="980143" cy="38953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980143" cy="389530"/>
            </a:xfrm>
            <a:custGeom>
              <a:avLst/>
              <a:gdLst/>
              <a:ahLst/>
              <a:cxnLst/>
              <a:rect l="l" t="t" r="r" b="b"/>
              <a:pathLst>
                <a:path w="980143" h="389530">
                  <a:moveTo>
                    <a:pt x="31205" y="0"/>
                  </a:moveTo>
                  <a:lnTo>
                    <a:pt x="948938" y="0"/>
                  </a:lnTo>
                  <a:cubicBezTo>
                    <a:pt x="966172" y="0"/>
                    <a:pt x="980143" y="13971"/>
                    <a:pt x="980143" y="31205"/>
                  </a:cubicBezTo>
                  <a:lnTo>
                    <a:pt x="980143" y="358325"/>
                  </a:lnTo>
                  <a:cubicBezTo>
                    <a:pt x="980143" y="375559"/>
                    <a:pt x="966172" y="389530"/>
                    <a:pt x="948938" y="389530"/>
                  </a:cubicBezTo>
                  <a:lnTo>
                    <a:pt x="31205" y="389530"/>
                  </a:lnTo>
                  <a:cubicBezTo>
                    <a:pt x="13971" y="389530"/>
                    <a:pt x="0" y="375559"/>
                    <a:pt x="0" y="358325"/>
                  </a:cubicBezTo>
                  <a:lnTo>
                    <a:pt x="0" y="31205"/>
                  </a:lnTo>
                  <a:cubicBezTo>
                    <a:pt x="0" y="13971"/>
                    <a:pt x="13971" y="0"/>
                    <a:pt x="31205" y="0"/>
                  </a:cubicBezTo>
                  <a:close/>
                </a:path>
              </a:pathLst>
            </a:custGeom>
            <a:solidFill>
              <a:srgbClr val="81452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980143" cy="4276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538492" y="5396404"/>
            <a:ext cx="3721481" cy="1478996"/>
            <a:chOff x="0" y="0"/>
            <a:chExt cx="980143" cy="38953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980143" cy="389530"/>
            </a:xfrm>
            <a:custGeom>
              <a:avLst/>
              <a:gdLst/>
              <a:ahLst/>
              <a:cxnLst/>
              <a:rect l="l" t="t" r="r" b="b"/>
              <a:pathLst>
                <a:path w="980143" h="389530">
                  <a:moveTo>
                    <a:pt x="31205" y="0"/>
                  </a:moveTo>
                  <a:lnTo>
                    <a:pt x="948938" y="0"/>
                  </a:lnTo>
                  <a:cubicBezTo>
                    <a:pt x="966172" y="0"/>
                    <a:pt x="980143" y="13971"/>
                    <a:pt x="980143" y="31205"/>
                  </a:cubicBezTo>
                  <a:lnTo>
                    <a:pt x="980143" y="358325"/>
                  </a:lnTo>
                  <a:cubicBezTo>
                    <a:pt x="980143" y="375559"/>
                    <a:pt x="966172" y="389530"/>
                    <a:pt x="948938" y="389530"/>
                  </a:cubicBezTo>
                  <a:lnTo>
                    <a:pt x="31205" y="389530"/>
                  </a:lnTo>
                  <a:cubicBezTo>
                    <a:pt x="13971" y="389530"/>
                    <a:pt x="0" y="375559"/>
                    <a:pt x="0" y="358325"/>
                  </a:cubicBezTo>
                  <a:lnTo>
                    <a:pt x="0" y="31205"/>
                  </a:lnTo>
                  <a:cubicBezTo>
                    <a:pt x="0" y="13971"/>
                    <a:pt x="13971" y="0"/>
                    <a:pt x="31205" y="0"/>
                  </a:cubicBezTo>
                  <a:close/>
                </a:path>
              </a:pathLst>
            </a:custGeom>
            <a:solidFill>
              <a:srgbClr val="9CCC6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980143" cy="4276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538492" y="8171933"/>
            <a:ext cx="3721481" cy="1478996"/>
            <a:chOff x="0" y="0"/>
            <a:chExt cx="980143" cy="38953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980143" cy="389530"/>
            </a:xfrm>
            <a:custGeom>
              <a:avLst/>
              <a:gdLst/>
              <a:ahLst/>
              <a:cxnLst/>
              <a:rect l="l" t="t" r="r" b="b"/>
              <a:pathLst>
                <a:path w="980143" h="389530">
                  <a:moveTo>
                    <a:pt x="31205" y="0"/>
                  </a:moveTo>
                  <a:lnTo>
                    <a:pt x="948938" y="0"/>
                  </a:lnTo>
                  <a:cubicBezTo>
                    <a:pt x="966172" y="0"/>
                    <a:pt x="980143" y="13971"/>
                    <a:pt x="980143" y="31205"/>
                  </a:cubicBezTo>
                  <a:lnTo>
                    <a:pt x="980143" y="358325"/>
                  </a:lnTo>
                  <a:cubicBezTo>
                    <a:pt x="980143" y="375559"/>
                    <a:pt x="966172" y="389530"/>
                    <a:pt x="948938" y="389530"/>
                  </a:cubicBezTo>
                  <a:lnTo>
                    <a:pt x="31205" y="389530"/>
                  </a:lnTo>
                  <a:cubicBezTo>
                    <a:pt x="13971" y="389530"/>
                    <a:pt x="0" y="375559"/>
                    <a:pt x="0" y="358325"/>
                  </a:cubicBezTo>
                  <a:lnTo>
                    <a:pt x="0" y="31205"/>
                  </a:lnTo>
                  <a:cubicBezTo>
                    <a:pt x="0" y="13971"/>
                    <a:pt x="13971" y="0"/>
                    <a:pt x="31205" y="0"/>
                  </a:cubicBezTo>
                  <a:close/>
                </a:path>
              </a:pathLst>
            </a:custGeom>
            <a:solidFill>
              <a:srgbClr val="FF751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980143" cy="4276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7283260" y="3971107"/>
            <a:ext cx="3721481" cy="1478996"/>
            <a:chOff x="0" y="0"/>
            <a:chExt cx="980143" cy="38953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980143" cy="389530"/>
            </a:xfrm>
            <a:custGeom>
              <a:avLst/>
              <a:gdLst/>
              <a:ahLst/>
              <a:cxnLst/>
              <a:rect l="l" t="t" r="r" b="b"/>
              <a:pathLst>
                <a:path w="980143" h="389530">
                  <a:moveTo>
                    <a:pt x="31205" y="0"/>
                  </a:moveTo>
                  <a:lnTo>
                    <a:pt x="948938" y="0"/>
                  </a:lnTo>
                  <a:cubicBezTo>
                    <a:pt x="966172" y="0"/>
                    <a:pt x="980143" y="13971"/>
                    <a:pt x="980143" y="31205"/>
                  </a:cubicBezTo>
                  <a:lnTo>
                    <a:pt x="980143" y="358325"/>
                  </a:lnTo>
                  <a:cubicBezTo>
                    <a:pt x="980143" y="375559"/>
                    <a:pt x="966172" y="389530"/>
                    <a:pt x="948938" y="389530"/>
                  </a:cubicBezTo>
                  <a:lnTo>
                    <a:pt x="31205" y="389530"/>
                  </a:lnTo>
                  <a:cubicBezTo>
                    <a:pt x="13971" y="389530"/>
                    <a:pt x="0" y="375559"/>
                    <a:pt x="0" y="358325"/>
                  </a:cubicBezTo>
                  <a:lnTo>
                    <a:pt x="0" y="31205"/>
                  </a:lnTo>
                  <a:cubicBezTo>
                    <a:pt x="0" y="13971"/>
                    <a:pt x="13971" y="0"/>
                    <a:pt x="31205" y="0"/>
                  </a:cubicBezTo>
                  <a:close/>
                </a:path>
              </a:pathLst>
            </a:custGeom>
            <a:solidFill>
              <a:srgbClr val="BF3C2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38100"/>
              <a:ext cx="980143" cy="4276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7283260" y="6692938"/>
            <a:ext cx="3721481" cy="1478996"/>
            <a:chOff x="0" y="0"/>
            <a:chExt cx="980143" cy="38953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980143" cy="389530"/>
            </a:xfrm>
            <a:custGeom>
              <a:avLst/>
              <a:gdLst/>
              <a:ahLst/>
              <a:cxnLst/>
              <a:rect l="l" t="t" r="r" b="b"/>
              <a:pathLst>
                <a:path w="980143" h="389530">
                  <a:moveTo>
                    <a:pt x="31205" y="0"/>
                  </a:moveTo>
                  <a:lnTo>
                    <a:pt x="948938" y="0"/>
                  </a:lnTo>
                  <a:cubicBezTo>
                    <a:pt x="966172" y="0"/>
                    <a:pt x="980143" y="13971"/>
                    <a:pt x="980143" y="31205"/>
                  </a:cubicBezTo>
                  <a:lnTo>
                    <a:pt x="980143" y="358325"/>
                  </a:lnTo>
                  <a:cubicBezTo>
                    <a:pt x="980143" y="375559"/>
                    <a:pt x="966172" y="389530"/>
                    <a:pt x="948938" y="389530"/>
                  </a:cubicBezTo>
                  <a:lnTo>
                    <a:pt x="31205" y="389530"/>
                  </a:lnTo>
                  <a:cubicBezTo>
                    <a:pt x="13971" y="389530"/>
                    <a:pt x="0" y="375559"/>
                    <a:pt x="0" y="358325"/>
                  </a:cubicBezTo>
                  <a:lnTo>
                    <a:pt x="0" y="31205"/>
                  </a:lnTo>
                  <a:cubicBezTo>
                    <a:pt x="0" y="13971"/>
                    <a:pt x="13971" y="0"/>
                    <a:pt x="31205" y="0"/>
                  </a:cubicBezTo>
                  <a:close/>
                </a:path>
              </a:pathLst>
            </a:custGeom>
            <a:solidFill>
              <a:srgbClr val="FDC138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0" y="-38100"/>
              <a:ext cx="980143" cy="4276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7" name="Group 17"/>
          <p:cNvGrpSpPr/>
          <p:nvPr/>
        </p:nvGrpSpPr>
        <p:grpSpPr>
          <a:xfrm>
            <a:off x="13537819" y="2492111"/>
            <a:ext cx="3721481" cy="1478996"/>
            <a:chOff x="0" y="0"/>
            <a:chExt cx="980143" cy="38953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980143" cy="389530"/>
            </a:xfrm>
            <a:custGeom>
              <a:avLst/>
              <a:gdLst/>
              <a:ahLst/>
              <a:cxnLst/>
              <a:rect l="l" t="t" r="r" b="b"/>
              <a:pathLst>
                <a:path w="980143" h="389530">
                  <a:moveTo>
                    <a:pt x="31205" y="0"/>
                  </a:moveTo>
                  <a:lnTo>
                    <a:pt x="948938" y="0"/>
                  </a:lnTo>
                  <a:cubicBezTo>
                    <a:pt x="966172" y="0"/>
                    <a:pt x="980143" y="13971"/>
                    <a:pt x="980143" y="31205"/>
                  </a:cubicBezTo>
                  <a:lnTo>
                    <a:pt x="980143" y="358325"/>
                  </a:lnTo>
                  <a:cubicBezTo>
                    <a:pt x="980143" y="375559"/>
                    <a:pt x="966172" y="389530"/>
                    <a:pt x="948938" y="389530"/>
                  </a:cubicBezTo>
                  <a:lnTo>
                    <a:pt x="31205" y="389530"/>
                  </a:lnTo>
                  <a:cubicBezTo>
                    <a:pt x="13971" y="389530"/>
                    <a:pt x="0" y="375559"/>
                    <a:pt x="0" y="358325"/>
                  </a:cubicBezTo>
                  <a:lnTo>
                    <a:pt x="0" y="31205"/>
                  </a:lnTo>
                  <a:cubicBezTo>
                    <a:pt x="0" y="13971"/>
                    <a:pt x="13971" y="0"/>
                    <a:pt x="31205" y="0"/>
                  </a:cubicBezTo>
                  <a:close/>
                </a:path>
              </a:pathLst>
            </a:custGeom>
            <a:solidFill>
              <a:srgbClr val="231F2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0" y="-38100"/>
              <a:ext cx="980143" cy="4276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13537819" y="5396404"/>
            <a:ext cx="3721481" cy="1478996"/>
            <a:chOff x="0" y="0"/>
            <a:chExt cx="980143" cy="38953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980143" cy="389530"/>
            </a:xfrm>
            <a:custGeom>
              <a:avLst/>
              <a:gdLst/>
              <a:ahLst/>
              <a:cxnLst/>
              <a:rect l="l" t="t" r="r" b="b"/>
              <a:pathLst>
                <a:path w="980143" h="389530">
                  <a:moveTo>
                    <a:pt x="31205" y="0"/>
                  </a:moveTo>
                  <a:lnTo>
                    <a:pt x="948938" y="0"/>
                  </a:lnTo>
                  <a:cubicBezTo>
                    <a:pt x="966172" y="0"/>
                    <a:pt x="980143" y="13971"/>
                    <a:pt x="980143" y="31205"/>
                  </a:cubicBezTo>
                  <a:lnTo>
                    <a:pt x="980143" y="358325"/>
                  </a:lnTo>
                  <a:cubicBezTo>
                    <a:pt x="980143" y="375559"/>
                    <a:pt x="966172" y="389530"/>
                    <a:pt x="948938" y="389530"/>
                  </a:cubicBezTo>
                  <a:lnTo>
                    <a:pt x="31205" y="389530"/>
                  </a:lnTo>
                  <a:cubicBezTo>
                    <a:pt x="13971" y="389530"/>
                    <a:pt x="0" y="375559"/>
                    <a:pt x="0" y="358325"/>
                  </a:cubicBezTo>
                  <a:lnTo>
                    <a:pt x="0" y="31205"/>
                  </a:lnTo>
                  <a:cubicBezTo>
                    <a:pt x="0" y="13971"/>
                    <a:pt x="13971" y="0"/>
                    <a:pt x="31205" y="0"/>
                  </a:cubicBezTo>
                  <a:close/>
                </a:path>
              </a:pathLst>
            </a:custGeom>
            <a:solidFill>
              <a:srgbClr val="5CE1E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980143" cy="4276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537819" y="8303325"/>
            <a:ext cx="3721481" cy="1478996"/>
            <a:chOff x="0" y="0"/>
            <a:chExt cx="980143" cy="38953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980143" cy="389530"/>
            </a:xfrm>
            <a:custGeom>
              <a:avLst/>
              <a:gdLst/>
              <a:ahLst/>
              <a:cxnLst/>
              <a:rect l="l" t="t" r="r" b="b"/>
              <a:pathLst>
                <a:path w="980143" h="389530">
                  <a:moveTo>
                    <a:pt x="31205" y="0"/>
                  </a:moveTo>
                  <a:lnTo>
                    <a:pt x="948938" y="0"/>
                  </a:lnTo>
                  <a:cubicBezTo>
                    <a:pt x="966172" y="0"/>
                    <a:pt x="980143" y="13971"/>
                    <a:pt x="980143" y="31205"/>
                  </a:cubicBezTo>
                  <a:lnTo>
                    <a:pt x="980143" y="358325"/>
                  </a:lnTo>
                  <a:cubicBezTo>
                    <a:pt x="980143" y="375559"/>
                    <a:pt x="966172" y="389530"/>
                    <a:pt x="948938" y="389530"/>
                  </a:cubicBezTo>
                  <a:lnTo>
                    <a:pt x="31205" y="389530"/>
                  </a:lnTo>
                  <a:cubicBezTo>
                    <a:pt x="13971" y="389530"/>
                    <a:pt x="0" y="375559"/>
                    <a:pt x="0" y="358325"/>
                  </a:cubicBezTo>
                  <a:lnTo>
                    <a:pt x="0" y="31205"/>
                  </a:lnTo>
                  <a:cubicBezTo>
                    <a:pt x="0" y="13971"/>
                    <a:pt x="13971" y="0"/>
                    <a:pt x="31205" y="0"/>
                  </a:cubicBezTo>
                  <a:close/>
                </a:path>
              </a:pathLst>
            </a:custGeom>
            <a:solidFill>
              <a:srgbClr val="506077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980143" cy="42763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AutoShape 26"/>
          <p:cNvSpPr/>
          <p:nvPr/>
        </p:nvSpPr>
        <p:spPr>
          <a:xfrm>
            <a:off x="2380183" y="4187554"/>
            <a:ext cx="0" cy="992402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27" name="AutoShape 27"/>
          <p:cNvSpPr/>
          <p:nvPr/>
        </p:nvSpPr>
        <p:spPr>
          <a:xfrm>
            <a:off x="2418283" y="7027465"/>
            <a:ext cx="0" cy="992402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28" name="AutoShape 28"/>
          <p:cNvSpPr/>
          <p:nvPr/>
        </p:nvSpPr>
        <p:spPr>
          <a:xfrm flipH="1" flipV="1">
            <a:off x="9163050" y="5639701"/>
            <a:ext cx="0" cy="992402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29" name="AutoShape 29"/>
          <p:cNvSpPr/>
          <p:nvPr/>
        </p:nvSpPr>
        <p:spPr>
          <a:xfrm flipH="1" flipV="1">
            <a:off x="9144000" y="8484975"/>
            <a:ext cx="0" cy="773325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30" name="AutoShape 30"/>
          <p:cNvSpPr/>
          <p:nvPr/>
        </p:nvSpPr>
        <p:spPr>
          <a:xfrm>
            <a:off x="4427594" y="9277350"/>
            <a:ext cx="4697356" cy="0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1" name="AutoShape 31"/>
          <p:cNvSpPr/>
          <p:nvPr/>
        </p:nvSpPr>
        <p:spPr>
          <a:xfrm flipV="1">
            <a:off x="9163050" y="3216188"/>
            <a:ext cx="4171390" cy="15421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32" name="AutoShape 32"/>
          <p:cNvSpPr/>
          <p:nvPr/>
        </p:nvSpPr>
        <p:spPr>
          <a:xfrm flipV="1">
            <a:off x="9182100" y="3216188"/>
            <a:ext cx="0" cy="636460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33" name="AutoShape 33"/>
          <p:cNvSpPr/>
          <p:nvPr/>
        </p:nvSpPr>
        <p:spPr>
          <a:xfrm>
            <a:off x="15245628" y="4151098"/>
            <a:ext cx="0" cy="992402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sp>
        <p:nvSpPr>
          <p:cNvPr id="34" name="AutoShape 34"/>
          <p:cNvSpPr/>
          <p:nvPr/>
        </p:nvSpPr>
        <p:spPr>
          <a:xfrm>
            <a:off x="15264678" y="7091848"/>
            <a:ext cx="0" cy="992402"/>
          </a:xfrm>
          <a:prstGeom prst="line">
            <a:avLst/>
          </a:prstGeom>
          <a:ln w="38100" cap="flat">
            <a:solidFill>
              <a:srgbClr val="000000"/>
            </a:solidFill>
            <a:prstDash val="sysDot"/>
            <a:headEnd type="none" w="sm" len="sm"/>
            <a:tailEnd type="arrow" w="med" len="sm"/>
          </a:ln>
        </p:spPr>
        <p:txBody>
          <a:bodyPr/>
          <a:lstStyle/>
          <a:p>
            <a:endParaRPr lang="en-US"/>
          </a:p>
        </p:txBody>
      </p:sp>
      <p:pic>
        <p:nvPicPr>
          <p:cNvPr id="35" name="Picture 3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rcRect l="9691" t="9408" r="8660" b="15408"/>
          <a:stretch>
            <a:fillRect/>
          </a:stretch>
        </p:blipFill>
        <p:spPr>
          <a:xfrm>
            <a:off x="450470" y="7791865"/>
            <a:ext cx="752706" cy="693110"/>
          </a:xfrm>
          <a:prstGeom prst="rect">
            <a:avLst/>
          </a:prstGeom>
        </p:spPr>
      </p:pic>
      <p:pic>
        <p:nvPicPr>
          <p:cNvPr id="36" name="Picture 36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rcRect l="13196" t="13403" r="13815" b="11604"/>
          <a:stretch>
            <a:fillRect/>
          </a:stretch>
        </p:blipFill>
        <p:spPr>
          <a:xfrm>
            <a:off x="13114018" y="4960960"/>
            <a:ext cx="847603" cy="870889"/>
          </a:xfrm>
          <a:prstGeom prst="rect">
            <a:avLst/>
          </a:prstGeom>
        </p:spPr>
      </p:pic>
      <p:pic>
        <p:nvPicPr>
          <p:cNvPr id="37" name="Picture 37">
            <a:hlinkClick r:id="" action="ppaction://media"/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rcRect l="15562" t="11492" r="14605"/>
          <a:stretch>
            <a:fillRect/>
          </a:stretch>
        </p:blipFill>
        <p:spPr>
          <a:xfrm>
            <a:off x="13230905" y="8072422"/>
            <a:ext cx="651004" cy="825106"/>
          </a:xfrm>
          <a:prstGeom prst="rect">
            <a:avLst/>
          </a:prstGeom>
        </p:spPr>
      </p:pic>
      <p:pic>
        <p:nvPicPr>
          <p:cNvPr id="38" name="Picture 38">
            <a:hlinkClick r:id="" action="ppaction://media"/>
          </p:cNvPr>
          <p:cNvPicPr>
            <a:picLocks noChangeAspect="1"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1"/>
          <a:srcRect l="10181" t="9408" r="5462" b="6943"/>
          <a:stretch>
            <a:fillRect/>
          </a:stretch>
        </p:blipFill>
        <p:spPr>
          <a:xfrm>
            <a:off x="256653" y="2022818"/>
            <a:ext cx="946523" cy="938586"/>
          </a:xfrm>
          <a:prstGeom prst="rect">
            <a:avLst/>
          </a:prstGeom>
        </p:spPr>
      </p:pic>
      <p:pic>
        <p:nvPicPr>
          <p:cNvPr id="39" name="Picture 39">
            <a:hlinkClick r:id="" action="ppaction://media"/>
          </p:cNvPr>
          <p:cNvPicPr>
            <a:picLocks noChangeAspect="1"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2"/>
          <a:srcRect l="14478" t="13796" r="13886" b="13456"/>
          <a:stretch>
            <a:fillRect/>
          </a:stretch>
        </p:blipFill>
        <p:spPr>
          <a:xfrm>
            <a:off x="365407" y="5069104"/>
            <a:ext cx="644590" cy="654600"/>
          </a:xfrm>
          <a:prstGeom prst="rect">
            <a:avLst/>
          </a:prstGeom>
        </p:spPr>
      </p:pic>
      <p:pic>
        <p:nvPicPr>
          <p:cNvPr id="40" name="Picture 40">
            <a:hlinkClick r:id="" action="ppaction://media"/>
          </p:cNvPr>
          <p:cNvPicPr>
            <a:picLocks noChangeAspect="1"/>
          </p:cNvPicPr>
          <p:nvPr>
            <a:vide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3"/>
          <a:srcRect l="10056" t="9098" r="9166"/>
          <a:stretch>
            <a:fillRect/>
          </a:stretch>
        </p:blipFill>
        <p:spPr>
          <a:xfrm>
            <a:off x="7007449" y="3686226"/>
            <a:ext cx="644403" cy="725170"/>
          </a:xfrm>
          <a:prstGeom prst="rect">
            <a:avLst/>
          </a:prstGeom>
        </p:spPr>
      </p:pic>
      <p:pic>
        <p:nvPicPr>
          <p:cNvPr id="41" name="Picture 41">
            <a:hlinkClick r:id="" action="ppaction://media"/>
          </p:cNvPr>
          <p:cNvPicPr>
            <a:picLocks noChangeAspect="1"/>
          </p:cNvPicPr>
          <p:nvPr>
            <a:vide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4"/>
          <a:srcRect l="10774" t="9098" r="11018" b="18756"/>
          <a:stretch>
            <a:fillRect/>
          </a:stretch>
        </p:blipFill>
        <p:spPr>
          <a:xfrm>
            <a:off x="7007449" y="6294638"/>
            <a:ext cx="865290" cy="798223"/>
          </a:xfrm>
          <a:prstGeom prst="rect">
            <a:avLst/>
          </a:prstGeom>
        </p:spPr>
      </p:pic>
      <p:pic>
        <p:nvPicPr>
          <p:cNvPr id="42" name="Picture 42">
            <a:hlinkClick r:id="" action="ppaction://media"/>
          </p:cNvPr>
          <p:cNvPicPr>
            <a:picLocks noChangeAspect="1"/>
          </p:cNvPicPr>
          <p:nvPr>
            <a:vide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5"/>
          <a:srcRect l="12929" t="9408" r="11013" b="11604"/>
          <a:stretch>
            <a:fillRect/>
          </a:stretch>
        </p:blipFill>
        <p:spPr>
          <a:xfrm>
            <a:off x="13151194" y="2022818"/>
            <a:ext cx="810426" cy="841650"/>
          </a:xfrm>
          <a:prstGeom prst="rect">
            <a:avLst/>
          </a:prstGeom>
        </p:spPr>
      </p:pic>
      <p:sp>
        <p:nvSpPr>
          <p:cNvPr id="43" name="TextBox 43"/>
          <p:cNvSpPr txBox="1"/>
          <p:nvPr/>
        </p:nvSpPr>
        <p:spPr>
          <a:xfrm>
            <a:off x="2786845" y="-20613"/>
            <a:ext cx="11857203" cy="174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191919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ALERT TRIAGE FLOW MAP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3765022" y="8446875"/>
            <a:ext cx="3267075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FFFFF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BILLING/CODING </a:t>
            </a:r>
          </a:p>
          <a:p>
            <a:pPr marL="474978" lvl="1" indent="-237489" algn="l">
              <a:lnSpc>
                <a:spcPts val="3079"/>
              </a:lnSpc>
              <a:buFont typeface="Arial"/>
              <a:buChar char="•"/>
            </a:pPr>
            <a:r>
              <a:rPr lang="en-US" sz="2199" b="1">
                <a:solidFill>
                  <a:srgbClr val="FFFFF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Capture CPT codes </a:t>
            </a:r>
          </a:p>
          <a:p>
            <a:pPr marL="474978" lvl="1" indent="-237489" algn="l">
              <a:lnSpc>
                <a:spcPts val="3079"/>
              </a:lnSpc>
              <a:buFont typeface="Arial"/>
              <a:buChar char="•"/>
            </a:pPr>
            <a:r>
              <a:rPr lang="en-US" sz="2199" b="1">
                <a:solidFill>
                  <a:srgbClr val="FFFFF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Submit for reimb. 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3765022" y="5539954"/>
            <a:ext cx="3677392" cy="1166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DOCUMENTATION</a:t>
            </a:r>
          </a:p>
          <a:p>
            <a:pPr marL="474978" lvl="1" indent="-237489" algn="l">
              <a:lnSpc>
                <a:spcPts val="3079"/>
              </a:lnSpc>
              <a:buFont typeface="Arial"/>
              <a:buChar char="•"/>
            </a:pPr>
            <a:r>
              <a:rPr lang="en-US" sz="21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Record in EHR/QMS</a:t>
            </a:r>
          </a:p>
          <a:p>
            <a:pPr marL="474978" lvl="1" indent="-237489" algn="l">
              <a:lnSpc>
                <a:spcPts val="3079"/>
              </a:lnSpc>
              <a:buFont typeface="Arial"/>
              <a:buChar char="•"/>
            </a:pPr>
            <a:r>
              <a:rPr lang="en-US" sz="21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Archive for audit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4210800" y="2620240"/>
            <a:ext cx="2375520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FFFFF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BATCH PROCESS </a:t>
            </a:r>
          </a:p>
          <a:p>
            <a:pPr marL="474978" lvl="1" indent="-237489" algn="l">
              <a:lnSpc>
                <a:spcPts val="3079"/>
              </a:lnSpc>
              <a:buFont typeface="Arial"/>
              <a:buChar char="•"/>
            </a:pPr>
            <a:r>
              <a:rPr lang="en-US" sz="2199" b="1">
                <a:solidFill>
                  <a:srgbClr val="FFFFF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Group daily </a:t>
            </a:r>
          </a:p>
          <a:p>
            <a:pPr marL="474978" lvl="1" indent="-237489" algn="l">
              <a:lnSpc>
                <a:spcPts val="3079"/>
              </a:lnSpc>
              <a:buFont typeface="Arial"/>
              <a:buChar char="•"/>
            </a:pPr>
            <a:r>
              <a:rPr lang="en-US" sz="2199" b="1">
                <a:solidFill>
                  <a:srgbClr val="FFFFF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Document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7834350" y="4129405"/>
            <a:ext cx="2861379" cy="1166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 dirty="0">
                <a:solidFill>
                  <a:srgbClr val="FFFFF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ESCALATION PATH</a:t>
            </a:r>
          </a:p>
          <a:p>
            <a:pPr marL="474978" lvl="1" indent="-237489" algn="l">
              <a:lnSpc>
                <a:spcPts val="3079"/>
              </a:lnSpc>
              <a:buFont typeface="Arial"/>
              <a:buChar char="•"/>
            </a:pPr>
            <a:r>
              <a:rPr lang="en-US" sz="2199" b="1" dirty="0">
                <a:solidFill>
                  <a:srgbClr val="FFFFF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Notify MD</a:t>
            </a:r>
          </a:p>
          <a:p>
            <a:pPr marL="474978" lvl="1" indent="-237489" algn="l">
              <a:lnSpc>
                <a:spcPts val="3079"/>
              </a:lnSpc>
              <a:buFont typeface="Arial"/>
              <a:buChar char="•"/>
            </a:pPr>
            <a:r>
              <a:rPr lang="en-US" sz="2199" b="1" dirty="0">
                <a:solidFill>
                  <a:srgbClr val="FFFFFE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Contact Patient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7250562" y="6836488"/>
            <a:ext cx="3748776" cy="1153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TECH REVIEWS</a:t>
            </a:r>
          </a:p>
          <a:p>
            <a:pPr marL="474978" lvl="1" indent="-237489" algn="l">
              <a:lnSpc>
                <a:spcPts val="3079"/>
              </a:lnSpc>
              <a:buFont typeface="Arial"/>
              <a:buChar char="•"/>
            </a:pPr>
            <a:r>
              <a:rPr lang="en-US" sz="2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Categorizes Urgency</a:t>
            </a:r>
          </a:p>
          <a:p>
            <a:pPr marL="474978" lvl="1" indent="-237489" algn="l">
              <a:lnSpc>
                <a:spcPts val="3079"/>
              </a:lnSpc>
              <a:buFont typeface="Arial"/>
              <a:buChar char="•"/>
            </a:pPr>
            <a:r>
              <a:rPr lang="en-US" sz="2199" b="1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RED / YELLOW / GREEN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009995" y="8514080"/>
            <a:ext cx="2988973" cy="7632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3079"/>
              </a:lnSpc>
            </a:pPr>
            <a:r>
              <a:rPr lang="en-US" sz="21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CLINIC DASHBOARD</a:t>
            </a:r>
          </a:p>
          <a:p>
            <a:pPr algn="ctr">
              <a:lnSpc>
                <a:spcPts val="3079"/>
              </a:lnSpc>
            </a:pPr>
            <a:r>
              <a:rPr lang="en-US" sz="21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Alert Appears 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414235" y="5478308"/>
            <a:ext cx="4013359" cy="11660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VENDOR CLOUD</a:t>
            </a:r>
          </a:p>
          <a:p>
            <a:pPr marL="474978" lvl="1" indent="-237489" algn="l">
              <a:lnSpc>
                <a:spcPts val="3079"/>
              </a:lnSpc>
              <a:buFont typeface="Arial"/>
              <a:buChar char="•"/>
            </a:pPr>
            <a:r>
              <a:rPr lang="en-US" sz="21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Receives Alert</a:t>
            </a:r>
          </a:p>
          <a:p>
            <a:pPr marL="474978" lvl="1" indent="-237489" algn="l">
              <a:lnSpc>
                <a:spcPts val="3079"/>
              </a:lnSpc>
              <a:buFont typeface="Arial"/>
              <a:buChar char="•"/>
            </a:pPr>
            <a:r>
              <a:rPr lang="en-US" sz="2199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Auto-reviewed: 1-15 min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1203176" y="2815503"/>
            <a:ext cx="2354013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079"/>
              </a:lnSpc>
            </a:pPr>
            <a:r>
              <a:rPr lang="en-US" sz="21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DEVICE </a:t>
            </a:r>
          </a:p>
          <a:p>
            <a:pPr algn="ctr">
              <a:lnSpc>
                <a:spcPts val="3079"/>
              </a:lnSpc>
            </a:pPr>
            <a:r>
              <a:rPr lang="en-US" sz="2199" b="1">
                <a:solidFill>
                  <a:srgbClr val="FFFFFF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Generates Alert </a:t>
            </a:r>
          </a:p>
        </p:txBody>
      </p:sp>
      <p:grpSp>
        <p:nvGrpSpPr>
          <p:cNvPr id="52" name="Group 52"/>
          <p:cNvGrpSpPr/>
          <p:nvPr/>
        </p:nvGrpSpPr>
        <p:grpSpPr>
          <a:xfrm>
            <a:off x="17687925" y="-115697"/>
            <a:ext cx="410202" cy="10518394"/>
            <a:chOff x="0" y="0"/>
            <a:chExt cx="108037" cy="2770277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108037" cy="2770276"/>
            </a:xfrm>
            <a:custGeom>
              <a:avLst/>
              <a:gdLst/>
              <a:ahLst/>
              <a:cxnLst/>
              <a:rect l="l" t="t" r="r" b="b"/>
              <a:pathLst>
                <a:path w="108037" h="2770276">
                  <a:moveTo>
                    <a:pt x="0" y="0"/>
                  </a:moveTo>
                  <a:lnTo>
                    <a:pt x="108037" y="0"/>
                  </a:lnTo>
                  <a:lnTo>
                    <a:pt x="108037" y="2770276"/>
                  </a:lnTo>
                  <a:lnTo>
                    <a:pt x="0" y="2770276"/>
                  </a:lnTo>
                  <a:close/>
                </a:path>
              </a:pathLst>
            </a:custGeom>
            <a:solidFill>
              <a:srgbClr val="0D29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-38100"/>
              <a:ext cx="108037" cy="28083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5" name="Freeform 55"/>
          <p:cNvSpPr/>
          <p:nvPr/>
        </p:nvSpPr>
        <p:spPr>
          <a:xfrm>
            <a:off x="16936698" y="325691"/>
            <a:ext cx="568113" cy="319176"/>
          </a:xfrm>
          <a:custGeom>
            <a:avLst/>
            <a:gdLst/>
            <a:ahLst/>
            <a:cxnLst/>
            <a:rect l="l" t="t" r="r" b="b"/>
            <a:pathLst>
              <a:path w="568113" h="319176">
                <a:moveTo>
                  <a:pt x="0" y="0"/>
                </a:moveTo>
                <a:lnTo>
                  <a:pt x="568113" y="0"/>
                </a:lnTo>
                <a:lnTo>
                  <a:pt x="568113" y="319177"/>
                </a:lnTo>
                <a:lnTo>
                  <a:pt x="0" y="319177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ransition>
    <p:cover dir="d"/>
  </p:transition>
  <p:timing>
    <p:tnLst>
      <p:par>
        <p:cTn id="1" dur="indefinite" restart="never" nodeType="tmRoot">
          <p:childTnLst>
            <p:video>
              <p:cMediaNode vol="0">
                <p:cTn id="2" fill="hold" display="0">
                  <p:stCondLst>
                    <p:cond delay="indefinite"/>
                  </p:stCondLst>
                </p:cTn>
                <p:tgtEl>
                  <p:spTgt spid="35"/>
                </p:tgtEl>
              </p:cMediaNode>
            </p:video>
            <p:video>
              <p:cMediaNode vol="0">
                <p:cTn id="3" fill="hold" display="0">
                  <p:stCondLst>
                    <p:cond delay="indefinite"/>
                  </p:stCondLst>
                </p:cTn>
                <p:tgtEl>
                  <p:spTgt spid="36"/>
                </p:tgtEl>
              </p:cMediaNode>
            </p:video>
            <p:video>
              <p:cMediaNode vol="0">
                <p:cTn id="4" fill="hold" display="0">
                  <p:stCondLst>
                    <p:cond delay="indefinite"/>
                  </p:stCondLst>
                </p:cTn>
                <p:tgtEl>
                  <p:spTgt spid="37"/>
                </p:tgtEl>
              </p:cMediaNode>
            </p:video>
            <p:video>
              <p:cMediaNode vol="0">
                <p:cTn id="5" fill="hold" display="0">
                  <p:stCondLst>
                    <p:cond delay="indefinite"/>
                  </p:stCondLst>
                </p:cTn>
                <p:tgtEl>
                  <p:spTgt spid="38"/>
                </p:tgtEl>
              </p:cMediaNode>
            </p:video>
            <p:video>
              <p:cMediaNode vol="0">
                <p:cTn id="6" fill="hold" display="0">
                  <p:stCondLst>
                    <p:cond delay="indefinite"/>
                  </p:stCondLst>
                </p:cTn>
                <p:tgtEl>
                  <p:spTgt spid="39"/>
                </p:tgtEl>
              </p:cMediaNode>
            </p:video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0"/>
                </p:tgtEl>
              </p:cMediaNode>
            </p:video>
            <p:video>
              <p:cMediaNode vol="0">
                <p:cTn id="8" fill="hold" display="0">
                  <p:stCondLst>
                    <p:cond delay="indefinite"/>
                  </p:stCondLst>
                </p:cTn>
                <p:tgtEl>
                  <p:spTgt spid="41"/>
                </p:tgtEl>
              </p:cMediaNode>
            </p:video>
            <p:video>
              <p:cMediaNode vol="0">
                <p:cTn id="9" fill="hold" display="0">
                  <p:stCondLst>
                    <p:cond delay="indefinite"/>
                  </p:stCondLst>
                </p:cTn>
                <p:tgtEl>
                  <p:spTgt spid="42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68159" y="1980375"/>
            <a:ext cx="4977691" cy="8105663"/>
            <a:chOff x="0" y="0"/>
            <a:chExt cx="1310997" cy="21348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10997" cy="2134825"/>
            </a:xfrm>
            <a:custGeom>
              <a:avLst/>
              <a:gdLst/>
              <a:ahLst/>
              <a:cxnLst/>
              <a:rect l="l" t="t" r="r" b="b"/>
              <a:pathLst>
                <a:path w="1310997" h="2134825">
                  <a:moveTo>
                    <a:pt x="0" y="0"/>
                  </a:moveTo>
                  <a:lnTo>
                    <a:pt x="1310997" y="0"/>
                  </a:lnTo>
                  <a:lnTo>
                    <a:pt x="1310997" y="2134825"/>
                  </a:lnTo>
                  <a:lnTo>
                    <a:pt x="0" y="2134825"/>
                  </a:lnTo>
                  <a:close/>
                </a:path>
              </a:pathLst>
            </a:custGeom>
            <a:solidFill>
              <a:srgbClr val="EFEFE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1310997" cy="21729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88264" y="2049657"/>
            <a:ext cx="1019238" cy="922873"/>
          </a:xfrm>
          <a:custGeom>
            <a:avLst/>
            <a:gdLst/>
            <a:ahLst/>
            <a:cxnLst/>
            <a:rect l="l" t="t" r="r" b="b"/>
            <a:pathLst>
              <a:path w="1019238" h="922873">
                <a:moveTo>
                  <a:pt x="0" y="0"/>
                </a:moveTo>
                <a:lnTo>
                  <a:pt x="1019237" y="0"/>
                </a:lnTo>
                <a:lnTo>
                  <a:pt x="1019237" y="922873"/>
                </a:lnTo>
                <a:lnTo>
                  <a:pt x="0" y="92287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629748" y="3407728"/>
            <a:ext cx="1281461" cy="891303"/>
          </a:xfrm>
          <a:custGeom>
            <a:avLst/>
            <a:gdLst/>
            <a:ahLst/>
            <a:cxnLst/>
            <a:rect l="l" t="t" r="r" b="b"/>
            <a:pathLst>
              <a:path w="1281461" h="891303">
                <a:moveTo>
                  <a:pt x="0" y="0"/>
                </a:moveTo>
                <a:lnTo>
                  <a:pt x="1281461" y="0"/>
                </a:lnTo>
                <a:lnTo>
                  <a:pt x="1281461" y="891303"/>
                </a:lnTo>
                <a:lnTo>
                  <a:pt x="0" y="89130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7"/>
          <p:cNvSpPr/>
          <p:nvPr/>
        </p:nvSpPr>
        <p:spPr>
          <a:xfrm>
            <a:off x="867461" y="4737181"/>
            <a:ext cx="940040" cy="1007234"/>
          </a:xfrm>
          <a:custGeom>
            <a:avLst/>
            <a:gdLst/>
            <a:ahLst/>
            <a:cxnLst/>
            <a:rect l="l" t="t" r="r" b="b"/>
            <a:pathLst>
              <a:path w="940040" h="1007234">
                <a:moveTo>
                  <a:pt x="0" y="0"/>
                </a:moveTo>
                <a:lnTo>
                  <a:pt x="940040" y="0"/>
                </a:lnTo>
                <a:lnTo>
                  <a:pt x="940040" y="1007233"/>
                </a:lnTo>
                <a:lnTo>
                  <a:pt x="0" y="100723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8"/>
          <p:cNvSpPr/>
          <p:nvPr/>
        </p:nvSpPr>
        <p:spPr>
          <a:xfrm>
            <a:off x="811217" y="6182564"/>
            <a:ext cx="1052527" cy="949188"/>
          </a:xfrm>
          <a:custGeom>
            <a:avLst/>
            <a:gdLst/>
            <a:ahLst/>
            <a:cxnLst/>
            <a:rect l="l" t="t" r="r" b="b"/>
            <a:pathLst>
              <a:path w="1052527" h="949188">
                <a:moveTo>
                  <a:pt x="0" y="0"/>
                </a:moveTo>
                <a:lnTo>
                  <a:pt x="1052528" y="0"/>
                </a:lnTo>
                <a:lnTo>
                  <a:pt x="1052528" y="949189"/>
                </a:lnTo>
                <a:lnTo>
                  <a:pt x="0" y="94918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9"/>
          <p:cNvSpPr/>
          <p:nvPr/>
        </p:nvSpPr>
        <p:spPr>
          <a:xfrm>
            <a:off x="763137" y="7569903"/>
            <a:ext cx="1148072" cy="1020740"/>
          </a:xfrm>
          <a:custGeom>
            <a:avLst/>
            <a:gdLst/>
            <a:ahLst/>
            <a:cxnLst/>
            <a:rect l="l" t="t" r="r" b="b"/>
            <a:pathLst>
              <a:path w="1148072" h="1020740">
                <a:moveTo>
                  <a:pt x="0" y="0"/>
                </a:moveTo>
                <a:lnTo>
                  <a:pt x="1148072" y="0"/>
                </a:lnTo>
                <a:lnTo>
                  <a:pt x="1148072" y="1020740"/>
                </a:lnTo>
                <a:lnTo>
                  <a:pt x="0" y="1020740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611656" y="8818252"/>
            <a:ext cx="1195845" cy="939282"/>
          </a:xfrm>
          <a:custGeom>
            <a:avLst/>
            <a:gdLst/>
            <a:ahLst/>
            <a:cxnLst/>
            <a:rect l="l" t="t" r="r" b="b"/>
            <a:pathLst>
              <a:path w="1195845" h="939282">
                <a:moveTo>
                  <a:pt x="0" y="0"/>
                </a:moveTo>
                <a:lnTo>
                  <a:pt x="1195845" y="0"/>
                </a:lnTo>
                <a:lnTo>
                  <a:pt x="1195845" y="939282"/>
                </a:lnTo>
                <a:lnTo>
                  <a:pt x="0" y="939282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2"/>
          <p:cNvSpPr txBox="1"/>
          <p:nvPr/>
        </p:nvSpPr>
        <p:spPr>
          <a:xfrm>
            <a:off x="368159" y="-84455"/>
            <a:ext cx="17551681" cy="174815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319"/>
              </a:lnSpc>
            </a:pPr>
            <a:r>
              <a:rPr lang="en-US" sz="8799">
                <a:solidFill>
                  <a:srgbClr val="191919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Case Study: How Clinic Cut Triage Time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2145018" y="2426231"/>
            <a:ext cx="3001268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Mid-Size CIED Clinic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145018" y="3572836"/>
            <a:ext cx="2868662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850 active patients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145018" y="4721551"/>
            <a:ext cx="3001268" cy="1234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2 device vendors 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(Medtronic + Boston Scientific)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145018" y="6390585"/>
            <a:ext cx="2868662" cy="7893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19"/>
              </a:lnSpc>
              <a:spcBef>
                <a:spcPct val="0"/>
              </a:spcBef>
            </a:pPr>
            <a:r>
              <a:rPr lang="en-US" sz="2299" b="1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Remote monitoring: Carelink + Latitude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145018" y="7761175"/>
            <a:ext cx="2868662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Staffing: 2 techs (FT) + 1 nurse (0.5 FTE)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2145018" y="9109961"/>
            <a:ext cx="3200833" cy="7632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079"/>
              </a:lnSpc>
              <a:spcBef>
                <a:spcPct val="0"/>
              </a:spcBef>
            </a:pPr>
            <a:r>
              <a:rPr lang="en-US" sz="2199" b="1">
                <a:solidFill>
                  <a:srgbClr val="191919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EP physician: 20 hours/week clinic time</a:t>
            </a:r>
          </a:p>
        </p:txBody>
      </p:sp>
      <p:grpSp>
        <p:nvGrpSpPr>
          <p:cNvPr id="23" name="Group 23"/>
          <p:cNvGrpSpPr/>
          <p:nvPr/>
        </p:nvGrpSpPr>
        <p:grpSpPr>
          <a:xfrm>
            <a:off x="17919841" y="0"/>
            <a:ext cx="368159" cy="10518394"/>
            <a:chOff x="0" y="0"/>
            <a:chExt cx="96964" cy="2770277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96964" cy="2770276"/>
            </a:xfrm>
            <a:custGeom>
              <a:avLst/>
              <a:gdLst/>
              <a:ahLst/>
              <a:cxnLst/>
              <a:rect l="l" t="t" r="r" b="b"/>
              <a:pathLst>
                <a:path w="96964" h="2770276">
                  <a:moveTo>
                    <a:pt x="0" y="0"/>
                  </a:moveTo>
                  <a:lnTo>
                    <a:pt x="96964" y="0"/>
                  </a:lnTo>
                  <a:lnTo>
                    <a:pt x="96964" y="2770276"/>
                  </a:lnTo>
                  <a:lnTo>
                    <a:pt x="0" y="2770276"/>
                  </a:lnTo>
                  <a:close/>
                </a:path>
              </a:pathLst>
            </a:custGeom>
            <a:solidFill>
              <a:srgbClr val="0D29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-38100"/>
              <a:ext cx="96964" cy="28083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17259300" y="210861"/>
            <a:ext cx="406747" cy="228518"/>
          </a:xfrm>
          <a:custGeom>
            <a:avLst/>
            <a:gdLst/>
            <a:ahLst/>
            <a:cxnLst/>
            <a:rect l="l" t="t" r="r" b="b"/>
            <a:pathLst>
              <a:path w="406747" h="228518">
                <a:moveTo>
                  <a:pt x="0" y="0"/>
                </a:moveTo>
                <a:lnTo>
                  <a:pt x="406747" y="0"/>
                </a:lnTo>
                <a:lnTo>
                  <a:pt x="406747" y="228518"/>
                </a:lnTo>
                <a:lnTo>
                  <a:pt x="0" y="228518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30" name="Picture 29" descr="A table with numbers and text&#10;&#10;AI-generated content may be incorrect.">
            <a:extLst>
              <a:ext uri="{FF2B5EF4-FFF2-40B4-BE49-F238E27FC236}">
                <a16:creationId xmlns:a16="http://schemas.microsoft.com/office/drawing/2014/main" id="{B35E52A8-2A23-30D5-DE50-2811FDA111D6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67396" y="2137471"/>
            <a:ext cx="11265583" cy="7354125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BF7F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3"/>
          <p:cNvGrpSpPr/>
          <p:nvPr/>
        </p:nvGrpSpPr>
        <p:grpSpPr>
          <a:xfrm>
            <a:off x="5038667" y="6438844"/>
            <a:ext cx="11678839" cy="3480478"/>
            <a:chOff x="0" y="0"/>
            <a:chExt cx="2727372" cy="812800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2727372" cy="812800"/>
            </a:xfrm>
            <a:custGeom>
              <a:avLst/>
              <a:gdLst/>
              <a:ahLst/>
              <a:cxnLst/>
              <a:rect l="l" t="t" r="r" b="b"/>
              <a:pathLst>
                <a:path w="2727372" h="812800">
                  <a:moveTo>
                    <a:pt x="0" y="0"/>
                  </a:moveTo>
                  <a:lnTo>
                    <a:pt x="2727372" y="0"/>
                  </a:lnTo>
                  <a:lnTo>
                    <a:pt x="272737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9CCC65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38100"/>
              <a:ext cx="2727372" cy="8509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3079"/>
                </a:lnSpc>
              </a:pPr>
              <a:endParaRPr/>
            </a:p>
          </p:txBody>
        </p:sp>
      </p:grpSp>
      <p:sp>
        <p:nvSpPr>
          <p:cNvPr id="6" name="TextBox 6"/>
          <p:cNvSpPr txBox="1"/>
          <p:nvPr/>
        </p:nvSpPr>
        <p:spPr>
          <a:xfrm>
            <a:off x="368159" y="148590"/>
            <a:ext cx="6010709" cy="14268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079"/>
              </a:lnSpc>
            </a:pPr>
            <a:r>
              <a:rPr lang="en-US" sz="7199">
                <a:solidFill>
                  <a:srgbClr val="191919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IMPACT METRICS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256198" y="6640007"/>
            <a:ext cx="11177251" cy="30246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657418" lvl="1" indent="-328709" algn="l">
              <a:lnSpc>
                <a:spcPts val="4750"/>
              </a:lnSpc>
              <a:buFont typeface="Arial"/>
              <a:buChar char="•"/>
            </a:pPr>
            <a:r>
              <a:rPr lang="en-US" sz="3045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3+ hours/day freed up for patient care</a:t>
            </a:r>
          </a:p>
          <a:p>
            <a:pPr marL="657418" lvl="1" indent="-328709" algn="l">
              <a:lnSpc>
                <a:spcPts val="4750"/>
              </a:lnSpc>
              <a:buFont typeface="Arial"/>
              <a:buChar char="•"/>
            </a:pPr>
            <a:r>
              <a:rPr lang="en-US" sz="3045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Zero missed critical alerts (6-month data)</a:t>
            </a:r>
          </a:p>
          <a:p>
            <a:pPr marL="657418" lvl="1" indent="-328709" algn="l">
              <a:lnSpc>
                <a:spcPts val="4750"/>
              </a:lnSpc>
              <a:buFont typeface="Arial"/>
              <a:buChar char="•"/>
            </a:pPr>
            <a:r>
              <a:rPr lang="en-US" sz="3045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Staff morale improved ("We feel in control now")</a:t>
            </a:r>
          </a:p>
          <a:p>
            <a:pPr marL="657418" lvl="1" indent="-328709" algn="l">
              <a:lnSpc>
                <a:spcPts val="4750"/>
              </a:lnSpc>
              <a:buFont typeface="Arial"/>
              <a:buChar char="•"/>
            </a:pPr>
            <a:r>
              <a:rPr lang="en-US" sz="3045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Compliance-ready for audits</a:t>
            </a:r>
          </a:p>
          <a:p>
            <a:pPr marL="657418" lvl="1" indent="-328709" algn="l">
              <a:lnSpc>
                <a:spcPts val="4750"/>
              </a:lnSpc>
              <a:buFont typeface="Arial"/>
              <a:buChar char="•"/>
            </a:pPr>
            <a:r>
              <a:rPr lang="en-US" sz="3045" b="1" dirty="0">
                <a:solidFill>
                  <a:srgbClr val="000000"/>
                </a:solidFill>
                <a:latin typeface="Canva Sans Bold"/>
                <a:ea typeface="Canva Sans Bold"/>
                <a:cs typeface="Canva Sans Bold"/>
                <a:sym typeface="Canva Sans Bold"/>
              </a:rPr>
              <a:t>Better billing capture = $50K+ annual revenue recovery</a:t>
            </a:r>
          </a:p>
        </p:txBody>
      </p:sp>
      <p:sp>
        <p:nvSpPr>
          <p:cNvPr id="12" name="TextBox 12"/>
          <p:cNvSpPr txBox="1"/>
          <p:nvPr/>
        </p:nvSpPr>
        <p:spPr>
          <a:xfrm rot="-5400000">
            <a:off x="2585007" y="7619305"/>
            <a:ext cx="3480476" cy="121591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080"/>
              </a:lnSpc>
              <a:spcBef>
                <a:spcPct val="0"/>
              </a:spcBef>
            </a:pPr>
            <a:r>
              <a:rPr lang="en-US" sz="7200" spc="374" dirty="0">
                <a:solidFill>
                  <a:srgbClr val="191919"/>
                </a:solidFill>
                <a:latin typeface="TAN Tangkiwood"/>
                <a:ea typeface="TAN Tangkiwood"/>
                <a:cs typeface="TAN Tangkiwood"/>
                <a:sym typeface="TAN Tangkiwood"/>
              </a:rPr>
              <a:t>RESULTS</a:t>
            </a:r>
          </a:p>
        </p:txBody>
      </p:sp>
      <p:grpSp>
        <p:nvGrpSpPr>
          <p:cNvPr id="13" name="Group 13"/>
          <p:cNvGrpSpPr/>
          <p:nvPr/>
        </p:nvGrpSpPr>
        <p:grpSpPr>
          <a:xfrm>
            <a:off x="17392088" y="-115697"/>
            <a:ext cx="591177" cy="10518394"/>
            <a:chOff x="0" y="0"/>
            <a:chExt cx="155701" cy="2770277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155701" cy="2770276"/>
            </a:xfrm>
            <a:custGeom>
              <a:avLst/>
              <a:gdLst/>
              <a:ahLst/>
              <a:cxnLst/>
              <a:rect l="l" t="t" r="r" b="b"/>
              <a:pathLst>
                <a:path w="155701" h="2770276">
                  <a:moveTo>
                    <a:pt x="0" y="0"/>
                  </a:moveTo>
                  <a:lnTo>
                    <a:pt x="155701" y="0"/>
                  </a:lnTo>
                  <a:lnTo>
                    <a:pt x="155701" y="2770276"/>
                  </a:lnTo>
                  <a:lnTo>
                    <a:pt x="0" y="2770276"/>
                  </a:lnTo>
                  <a:close/>
                </a:path>
              </a:pathLst>
            </a:custGeom>
            <a:solidFill>
              <a:srgbClr val="0D294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0" y="-38100"/>
              <a:ext cx="155701" cy="280837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6" name="Freeform 16"/>
          <p:cNvSpPr/>
          <p:nvPr/>
        </p:nvSpPr>
        <p:spPr>
          <a:xfrm>
            <a:off x="16433449" y="288900"/>
            <a:ext cx="568113" cy="319176"/>
          </a:xfrm>
          <a:custGeom>
            <a:avLst/>
            <a:gdLst/>
            <a:ahLst/>
            <a:cxnLst/>
            <a:rect l="l" t="t" r="r" b="b"/>
            <a:pathLst>
              <a:path w="568113" h="319176">
                <a:moveTo>
                  <a:pt x="0" y="0"/>
                </a:moveTo>
                <a:lnTo>
                  <a:pt x="568114" y="0"/>
                </a:lnTo>
                <a:lnTo>
                  <a:pt x="568114" y="319176"/>
                </a:lnTo>
                <a:lnTo>
                  <a:pt x="0" y="3191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en-US"/>
          </a:p>
        </p:txBody>
      </p:sp>
      <p:pic>
        <p:nvPicPr>
          <p:cNvPr id="19" name="Picture 18" descr="A table with text and numbers&#10;&#10;AI-generated content may be incorrect.">
            <a:extLst>
              <a:ext uri="{FF2B5EF4-FFF2-40B4-BE49-F238E27FC236}">
                <a16:creationId xmlns:a16="http://schemas.microsoft.com/office/drawing/2014/main" id="{910D4C3C-3550-FF6B-C0A7-6DAC5D12063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1575435"/>
            <a:ext cx="14935200" cy="405863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</TotalTime>
  <Words>1097</Words>
  <Application>Microsoft Macintosh PowerPoint</Application>
  <PresentationFormat>Custom</PresentationFormat>
  <Paragraphs>234</Paragraphs>
  <Slides>21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8" baseType="lpstr">
      <vt:lpstr>TT Firs Neue Bold</vt:lpstr>
      <vt:lpstr>Arial</vt:lpstr>
      <vt:lpstr>Canva Sans Bold</vt:lpstr>
      <vt:lpstr>Calibri</vt:lpstr>
      <vt:lpstr>TAN Tangkiwood</vt:lpstr>
      <vt:lpstr>Poppins Bold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Cardiq_Competition_Srividya_Apekshit</dc:title>
  <cp:lastModifiedBy>Srividya Narayanan</cp:lastModifiedBy>
  <cp:revision>2</cp:revision>
  <dcterms:created xsi:type="dcterms:W3CDTF">2006-08-16T00:00:00Z</dcterms:created>
  <dcterms:modified xsi:type="dcterms:W3CDTF">2026-01-26T01:23:11Z</dcterms:modified>
  <dc:identifier>DAG8xFIvv4g</dc:identifier>
</cp:coreProperties>
</file>